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theme/theme4.xml" ContentType="application/vnd.openxmlformats-officedocument.theme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5.xml" ContentType="application/vnd.openxmlformats-officedocument.theme+xml"/>
  <Override PartName="/ppt/tags/tag1.xml" ContentType="application/vnd.openxmlformats-officedocument.presentationml.tags+xml"/>
  <Override PartName="/ppt/slideLayouts/slideLayout10.xml" ContentType="application/vnd.openxmlformats-officedocument.presentationml.slideLayout+xml"/>
  <Override PartName="/ppt/theme/theme6.xml" ContentType="application/vnd.openxmlformats-officedocument.theme+xml"/>
  <Override PartName="/ppt/tags/tag2.xml" ContentType="application/vnd.openxmlformats-officedocument.presentationml.tags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>
  <p:sldMasterIdLst>
    <p:sldMasterId id="2147483983" r:id="rId4"/>
    <p:sldMasterId id="2147483995" r:id="rId5"/>
    <p:sldMasterId id="2147484007" r:id="rId6"/>
    <p:sldMasterId id="2147483971" r:id="rId7"/>
    <p:sldMasterId id="2147484263" r:id="rId8"/>
    <p:sldMasterId id="2147484313" r:id="rId9"/>
  </p:sldMasterIdLst>
  <p:notesMasterIdLst>
    <p:notesMasterId r:id="rId76"/>
  </p:notesMasterIdLst>
  <p:handoutMasterIdLst>
    <p:handoutMasterId r:id="rId77"/>
  </p:handoutMasterIdLst>
  <p:sldIdLst>
    <p:sldId id="2434" r:id="rId10"/>
    <p:sldId id="978" r:id="rId11"/>
    <p:sldId id="2376" r:id="rId12"/>
    <p:sldId id="1109" r:id="rId13"/>
    <p:sldId id="893" r:id="rId14"/>
    <p:sldId id="2335" r:id="rId15"/>
    <p:sldId id="2339" r:id="rId16"/>
    <p:sldId id="2377" r:id="rId17"/>
    <p:sldId id="2340" r:id="rId18"/>
    <p:sldId id="2341" r:id="rId19"/>
    <p:sldId id="2342" r:id="rId20"/>
    <p:sldId id="2343" r:id="rId21"/>
    <p:sldId id="2344" r:id="rId22"/>
    <p:sldId id="2345" r:id="rId23"/>
    <p:sldId id="2379" r:id="rId24"/>
    <p:sldId id="973" r:id="rId25"/>
    <p:sldId id="2315" r:id="rId26"/>
    <p:sldId id="2346" r:id="rId27"/>
    <p:sldId id="2347" r:id="rId28"/>
    <p:sldId id="280" r:id="rId29"/>
    <p:sldId id="2348" r:id="rId30"/>
    <p:sldId id="2349" r:id="rId31"/>
    <p:sldId id="2350" r:id="rId32"/>
    <p:sldId id="2351" r:id="rId33"/>
    <p:sldId id="2352" r:id="rId34"/>
    <p:sldId id="2353" r:id="rId35"/>
    <p:sldId id="2380" r:id="rId36"/>
    <p:sldId id="2369" r:id="rId37"/>
    <p:sldId id="2359" r:id="rId38"/>
    <p:sldId id="2381" r:id="rId39"/>
    <p:sldId id="2356" r:id="rId40"/>
    <p:sldId id="2358" r:id="rId41"/>
    <p:sldId id="2392" r:id="rId42"/>
    <p:sldId id="2393" r:id="rId43"/>
    <p:sldId id="2394" r:id="rId44"/>
    <p:sldId id="2395" r:id="rId45"/>
    <p:sldId id="2396" r:id="rId46"/>
    <p:sldId id="2397" r:id="rId47"/>
    <p:sldId id="2398" r:id="rId48"/>
    <p:sldId id="2399" r:id="rId49"/>
    <p:sldId id="2401" r:id="rId50"/>
    <p:sldId id="2402" r:id="rId51"/>
    <p:sldId id="2403" r:id="rId52"/>
    <p:sldId id="2404" r:id="rId53"/>
    <p:sldId id="2405" r:id="rId54"/>
    <p:sldId id="2406" r:id="rId55"/>
    <p:sldId id="2407" r:id="rId56"/>
    <p:sldId id="2408" r:id="rId57"/>
    <p:sldId id="2409" r:id="rId58"/>
    <p:sldId id="2410" r:id="rId59"/>
    <p:sldId id="2411" r:id="rId60"/>
    <p:sldId id="2412" r:id="rId61"/>
    <p:sldId id="2413" r:id="rId62"/>
    <p:sldId id="2414" r:id="rId63"/>
    <p:sldId id="2415" r:id="rId64"/>
    <p:sldId id="2416" r:id="rId65"/>
    <p:sldId id="2417" r:id="rId66"/>
    <p:sldId id="2418" r:id="rId67"/>
    <p:sldId id="2420" r:id="rId68"/>
    <p:sldId id="2421" r:id="rId69"/>
    <p:sldId id="2422" r:id="rId70"/>
    <p:sldId id="2423" r:id="rId71"/>
    <p:sldId id="2424" r:id="rId72"/>
    <p:sldId id="2425" r:id="rId73"/>
    <p:sldId id="2382" r:id="rId74"/>
    <p:sldId id="2385" r:id="rId75"/>
  </p:sldIdLst>
  <p:sldSz cx="12192000" cy="6858000"/>
  <p:notesSz cx="12192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216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CF5CC97-5DC6-48FF-AE8E-BBB748F62EA1}" v="6" dt="2025-05-05T15:05:51.037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660"/>
  </p:normalViewPr>
  <p:slideViewPr>
    <p:cSldViewPr snapToGrid="0">
      <p:cViewPr varScale="1">
        <p:scale>
          <a:sx n="76" d="100"/>
          <a:sy n="76" d="100"/>
        </p:scale>
        <p:origin x="272" y="64"/>
      </p:cViewPr>
      <p:guideLst>
        <p:guide orient="horz" pos="2880"/>
        <p:guide pos="216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7.xml"/><Relationship Id="rId21" Type="http://schemas.openxmlformats.org/officeDocument/2006/relationships/slide" Target="slides/slide12.xml"/><Relationship Id="rId42" Type="http://schemas.openxmlformats.org/officeDocument/2006/relationships/slide" Target="slides/slide33.xml"/><Relationship Id="rId47" Type="http://schemas.openxmlformats.org/officeDocument/2006/relationships/slide" Target="slides/slide38.xml"/><Relationship Id="rId63" Type="http://schemas.openxmlformats.org/officeDocument/2006/relationships/slide" Target="slides/slide54.xml"/><Relationship Id="rId68" Type="http://schemas.openxmlformats.org/officeDocument/2006/relationships/slide" Target="slides/slide59.xml"/><Relationship Id="rId16" Type="http://schemas.openxmlformats.org/officeDocument/2006/relationships/slide" Target="slides/slide7.xml"/><Relationship Id="rId11" Type="http://schemas.openxmlformats.org/officeDocument/2006/relationships/slide" Target="slides/slide2.xml"/><Relationship Id="rId32" Type="http://schemas.openxmlformats.org/officeDocument/2006/relationships/slide" Target="slides/slide23.xml"/><Relationship Id="rId37" Type="http://schemas.openxmlformats.org/officeDocument/2006/relationships/slide" Target="slides/slide28.xml"/><Relationship Id="rId53" Type="http://schemas.openxmlformats.org/officeDocument/2006/relationships/slide" Target="slides/slide44.xml"/><Relationship Id="rId58" Type="http://schemas.openxmlformats.org/officeDocument/2006/relationships/slide" Target="slides/slide49.xml"/><Relationship Id="rId74" Type="http://schemas.openxmlformats.org/officeDocument/2006/relationships/slide" Target="slides/slide65.xml"/><Relationship Id="rId79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61" Type="http://schemas.openxmlformats.org/officeDocument/2006/relationships/slide" Target="slides/slide52.xml"/><Relationship Id="rId82" Type="http://schemas.openxmlformats.org/officeDocument/2006/relationships/tableStyles" Target="tableStyles.xml"/><Relationship Id="rId19" Type="http://schemas.openxmlformats.org/officeDocument/2006/relationships/slide" Target="slides/slide10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slide" Target="slides/slide18.xml"/><Relationship Id="rId30" Type="http://schemas.openxmlformats.org/officeDocument/2006/relationships/slide" Target="slides/slide21.xml"/><Relationship Id="rId35" Type="http://schemas.openxmlformats.org/officeDocument/2006/relationships/slide" Target="slides/slide26.xml"/><Relationship Id="rId43" Type="http://schemas.openxmlformats.org/officeDocument/2006/relationships/slide" Target="slides/slide34.xml"/><Relationship Id="rId48" Type="http://schemas.openxmlformats.org/officeDocument/2006/relationships/slide" Target="slides/slide39.xml"/><Relationship Id="rId56" Type="http://schemas.openxmlformats.org/officeDocument/2006/relationships/slide" Target="slides/slide47.xml"/><Relationship Id="rId64" Type="http://schemas.openxmlformats.org/officeDocument/2006/relationships/slide" Target="slides/slide55.xml"/><Relationship Id="rId69" Type="http://schemas.openxmlformats.org/officeDocument/2006/relationships/slide" Target="slides/slide60.xml"/><Relationship Id="rId77" Type="http://schemas.openxmlformats.org/officeDocument/2006/relationships/handoutMaster" Target="handoutMasters/handoutMaster1.xml"/><Relationship Id="rId8" Type="http://schemas.openxmlformats.org/officeDocument/2006/relationships/slideMaster" Target="slideMasters/slideMaster5.xml"/><Relationship Id="rId51" Type="http://schemas.openxmlformats.org/officeDocument/2006/relationships/slide" Target="slides/slide42.xml"/><Relationship Id="rId72" Type="http://schemas.openxmlformats.org/officeDocument/2006/relationships/slide" Target="slides/slide63.xml"/><Relationship Id="rId80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slide" Target="slides/slide16.xml"/><Relationship Id="rId33" Type="http://schemas.openxmlformats.org/officeDocument/2006/relationships/slide" Target="slides/slide24.xml"/><Relationship Id="rId38" Type="http://schemas.openxmlformats.org/officeDocument/2006/relationships/slide" Target="slides/slide29.xml"/><Relationship Id="rId46" Type="http://schemas.openxmlformats.org/officeDocument/2006/relationships/slide" Target="slides/slide37.xml"/><Relationship Id="rId59" Type="http://schemas.openxmlformats.org/officeDocument/2006/relationships/slide" Target="slides/slide50.xml"/><Relationship Id="rId67" Type="http://schemas.openxmlformats.org/officeDocument/2006/relationships/slide" Target="slides/slide58.xml"/><Relationship Id="rId20" Type="http://schemas.openxmlformats.org/officeDocument/2006/relationships/slide" Target="slides/slide11.xml"/><Relationship Id="rId41" Type="http://schemas.openxmlformats.org/officeDocument/2006/relationships/slide" Target="slides/slide32.xml"/><Relationship Id="rId54" Type="http://schemas.openxmlformats.org/officeDocument/2006/relationships/slide" Target="slides/slide45.xml"/><Relationship Id="rId62" Type="http://schemas.openxmlformats.org/officeDocument/2006/relationships/slide" Target="slides/slide53.xml"/><Relationship Id="rId70" Type="http://schemas.openxmlformats.org/officeDocument/2006/relationships/slide" Target="slides/slide61.xml"/><Relationship Id="rId75" Type="http://schemas.openxmlformats.org/officeDocument/2006/relationships/slide" Target="slides/slide66.xml"/><Relationship Id="rId83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slide" Target="slides/slide19.xml"/><Relationship Id="rId36" Type="http://schemas.openxmlformats.org/officeDocument/2006/relationships/slide" Target="slides/slide27.xml"/><Relationship Id="rId49" Type="http://schemas.openxmlformats.org/officeDocument/2006/relationships/slide" Target="slides/slide40.xml"/><Relationship Id="rId57" Type="http://schemas.openxmlformats.org/officeDocument/2006/relationships/slide" Target="slides/slide48.xml"/><Relationship Id="rId10" Type="http://schemas.openxmlformats.org/officeDocument/2006/relationships/slide" Target="slides/slide1.xml"/><Relationship Id="rId31" Type="http://schemas.openxmlformats.org/officeDocument/2006/relationships/slide" Target="slides/slide22.xml"/><Relationship Id="rId44" Type="http://schemas.openxmlformats.org/officeDocument/2006/relationships/slide" Target="slides/slide35.xml"/><Relationship Id="rId52" Type="http://schemas.openxmlformats.org/officeDocument/2006/relationships/slide" Target="slides/slide43.xml"/><Relationship Id="rId60" Type="http://schemas.openxmlformats.org/officeDocument/2006/relationships/slide" Target="slides/slide51.xml"/><Relationship Id="rId65" Type="http://schemas.openxmlformats.org/officeDocument/2006/relationships/slide" Target="slides/slide56.xml"/><Relationship Id="rId73" Type="http://schemas.openxmlformats.org/officeDocument/2006/relationships/slide" Target="slides/slide64.xml"/><Relationship Id="rId78" Type="http://schemas.openxmlformats.org/officeDocument/2006/relationships/commentAuthors" Target="commentAuthors.xml"/><Relationship Id="rId8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39" Type="http://schemas.openxmlformats.org/officeDocument/2006/relationships/slide" Target="slides/slide30.xml"/><Relationship Id="rId34" Type="http://schemas.openxmlformats.org/officeDocument/2006/relationships/slide" Target="slides/slide25.xml"/><Relationship Id="rId50" Type="http://schemas.openxmlformats.org/officeDocument/2006/relationships/slide" Target="slides/slide41.xml"/><Relationship Id="rId55" Type="http://schemas.openxmlformats.org/officeDocument/2006/relationships/slide" Target="slides/slide46.xml"/><Relationship Id="rId76" Type="http://schemas.openxmlformats.org/officeDocument/2006/relationships/notesMaster" Target="notesMasters/notesMaster1.xml"/><Relationship Id="rId7" Type="http://schemas.openxmlformats.org/officeDocument/2006/relationships/slideMaster" Target="slideMasters/slideMaster4.xml"/><Relationship Id="rId71" Type="http://schemas.openxmlformats.org/officeDocument/2006/relationships/slide" Target="slides/slide62.xml"/><Relationship Id="rId2" Type="http://schemas.openxmlformats.org/officeDocument/2006/relationships/customXml" Target="../customXml/item2.xml"/><Relationship Id="rId29" Type="http://schemas.openxmlformats.org/officeDocument/2006/relationships/slide" Target="slides/slide20.xml"/><Relationship Id="rId24" Type="http://schemas.openxmlformats.org/officeDocument/2006/relationships/slide" Target="slides/slide15.xml"/><Relationship Id="rId40" Type="http://schemas.openxmlformats.org/officeDocument/2006/relationships/slide" Target="slides/slide31.xml"/><Relationship Id="rId45" Type="http://schemas.openxmlformats.org/officeDocument/2006/relationships/slide" Target="slides/slide36.xml"/><Relationship Id="rId66" Type="http://schemas.openxmlformats.org/officeDocument/2006/relationships/slide" Target="slides/slide57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07-02-18T16:44:44.671" idx="1">
    <p:pos x="2471" y="3610"/>
    <p:text>Ask Christian for more info on this one</p:tex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79E3EFE-FBB2-4BD9-A910-70ABDEC17E0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8961166-FB86-4E98-A233-3CFD1759DC0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A19803-2116-42A8-924F-6DAC7875E61E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7F1F5F-A5F7-4279-B139-AB1A7CD6A95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D58FE3-0F4F-4884-BD7B-2A9DA004BD3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4ACBBF-14E3-42ED-A95A-94FA762DD5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28603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BA5B77-70BF-4FFF-A910-34DBC160EC27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B8D89D-13BD-4345-ACFF-91F0F27BAA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67142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1595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F17FBD55-2714-4598-A81D-12CA1E232A22}" type="datetime8">
              <a:rPr lang="en-US" altLang="es-419" smtClean="0"/>
              <a:pPr eaLnBrk="1" hangingPunct="1"/>
              <a:t>5/5/2025 11:43 AM</a:t>
            </a:fld>
            <a:endParaRPr lang="en-US" altLang="es-419"/>
          </a:p>
        </p:txBody>
      </p:sp>
    </p:spTree>
    <p:extLst>
      <p:ext uri="{BB962C8B-B14F-4D97-AF65-F5344CB8AC3E}">
        <p14:creationId xmlns:p14="http://schemas.microsoft.com/office/powerpoint/2010/main" val="21624750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</p:spTree>
    <p:extLst>
      <p:ext uri="{BB962C8B-B14F-4D97-AF65-F5344CB8AC3E}">
        <p14:creationId xmlns:p14="http://schemas.microsoft.com/office/powerpoint/2010/main" val="454402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</p:spTree>
    <p:extLst>
      <p:ext uri="{BB962C8B-B14F-4D97-AF65-F5344CB8AC3E}">
        <p14:creationId xmlns:p14="http://schemas.microsoft.com/office/powerpoint/2010/main" val="41095680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</p:spTree>
    <p:extLst>
      <p:ext uri="{BB962C8B-B14F-4D97-AF65-F5344CB8AC3E}">
        <p14:creationId xmlns:p14="http://schemas.microsoft.com/office/powerpoint/2010/main" val="5846847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38F5E827-A1F1-4347-9F9D-355BA8AA6A4C}" type="datetime8">
              <a:rPr lang="en-US" altLang="es-419" smtClean="0"/>
              <a:pPr eaLnBrk="1" hangingPunct="1"/>
              <a:t>5/5/2025 11:43 AM</a:t>
            </a:fld>
            <a:endParaRPr lang="en-US" altLang="es-419"/>
          </a:p>
        </p:txBody>
      </p:sp>
    </p:spTree>
    <p:extLst>
      <p:ext uri="{BB962C8B-B14F-4D97-AF65-F5344CB8AC3E}">
        <p14:creationId xmlns:p14="http://schemas.microsoft.com/office/powerpoint/2010/main" val="6256778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</p:spTree>
    <p:extLst>
      <p:ext uri="{BB962C8B-B14F-4D97-AF65-F5344CB8AC3E}">
        <p14:creationId xmlns:p14="http://schemas.microsoft.com/office/powerpoint/2010/main" val="25575672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A6BA2536-6F77-4D8D-9840-74457D104C1B}" type="datetime8">
              <a:rPr lang="en-US" altLang="es-419" smtClean="0"/>
              <a:pPr eaLnBrk="1" hangingPunct="1"/>
              <a:t>5/5/2025 11:43 AM</a:t>
            </a:fld>
            <a:endParaRPr lang="en-US" altLang="es-419"/>
          </a:p>
        </p:txBody>
      </p:sp>
    </p:spTree>
    <p:extLst>
      <p:ext uri="{BB962C8B-B14F-4D97-AF65-F5344CB8AC3E}">
        <p14:creationId xmlns:p14="http://schemas.microsoft.com/office/powerpoint/2010/main" val="35363236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</p:spTree>
    <p:extLst>
      <p:ext uri="{BB962C8B-B14F-4D97-AF65-F5344CB8AC3E}">
        <p14:creationId xmlns:p14="http://schemas.microsoft.com/office/powerpoint/2010/main" val="9232231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</p:spTree>
    <p:extLst>
      <p:ext uri="{BB962C8B-B14F-4D97-AF65-F5344CB8AC3E}">
        <p14:creationId xmlns:p14="http://schemas.microsoft.com/office/powerpoint/2010/main" val="280703245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</p:spTree>
    <p:extLst>
      <p:ext uri="{BB962C8B-B14F-4D97-AF65-F5344CB8AC3E}">
        <p14:creationId xmlns:p14="http://schemas.microsoft.com/office/powerpoint/2010/main" val="9272811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E7435AC6-5199-4FF5-99A1-F4561FBF3871}" type="datetime8">
              <a:rPr lang="en-US" altLang="es-419" smtClean="0"/>
              <a:pPr eaLnBrk="1" hangingPunct="1"/>
              <a:t>5/5/2025 11:43 AM</a:t>
            </a:fld>
            <a:endParaRPr lang="en-US" altLang="es-419"/>
          </a:p>
        </p:txBody>
      </p:sp>
    </p:spTree>
    <p:extLst>
      <p:ext uri="{BB962C8B-B14F-4D97-AF65-F5344CB8AC3E}">
        <p14:creationId xmlns:p14="http://schemas.microsoft.com/office/powerpoint/2010/main" val="88896858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</p:spTree>
    <p:extLst>
      <p:ext uri="{BB962C8B-B14F-4D97-AF65-F5344CB8AC3E}">
        <p14:creationId xmlns:p14="http://schemas.microsoft.com/office/powerpoint/2010/main" val="44905374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</p:spTree>
    <p:extLst>
      <p:ext uri="{BB962C8B-B14F-4D97-AF65-F5344CB8AC3E}">
        <p14:creationId xmlns:p14="http://schemas.microsoft.com/office/powerpoint/2010/main" val="403830247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</p:spTree>
    <p:extLst>
      <p:ext uri="{BB962C8B-B14F-4D97-AF65-F5344CB8AC3E}">
        <p14:creationId xmlns:p14="http://schemas.microsoft.com/office/powerpoint/2010/main" val="1849438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</p:spTree>
    <p:extLst>
      <p:ext uri="{BB962C8B-B14F-4D97-AF65-F5344CB8AC3E}">
        <p14:creationId xmlns:p14="http://schemas.microsoft.com/office/powerpoint/2010/main" val="195913945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</p:spTree>
    <p:extLst>
      <p:ext uri="{BB962C8B-B14F-4D97-AF65-F5344CB8AC3E}">
        <p14:creationId xmlns:p14="http://schemas.microsoft.com/office/powerpoint/2010/main" val="390169141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</p:spTree>
    <p:extLst>
      <p:ext uri="{BB962C8B-B14F-4D97-AF65-F5344CB8AC3E}">
        <p14:creationId xmlns:p14="http://schemas.microsoft.com/office/powerpoint/2010/main" val="156127303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</p:spTree>
    <p:extLst>
      <p:ext uri="{BB962C8B-B14F-4D97-AF65-F5344CB8AC3E}">
        <p14:creationId xmlns:p14="http://schemas.microsoft.com/office/powerpoint/2010/main" val="44421588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</p:spTree>
    <p:extLst>
      <p:ext uri="{BB962C8B-B14F-4D97-AF65-F5344CB8AC3E}">
        <p14:creationId xmlns:p14="http://schemas.microsoft.com/office/powerpoint/2010/main" val="30949104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</p:spTree>
    <p:extLst>
      <p:ext uri="{BB962C8B-B14F-4D97-AF65-F5344CB8AC3E}">
        <p14:creationId xmlns:p14="http://schemas.microsoft.com/office/powerpoint/2010/main" val="332517255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</p:spTree>
    <p:extLst>
      <p:ext uri="{BB962C8B-B14F-4D97-AF65-F5344CB8AC3E}">
        <p14:creationId xmlns:p14="http://schemas.microsoft.com/office/powerpoint/2010/main" val="13335130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</p:spTree>
    <p:extLst>
      <p:ext uri="{BB962C8B-B14F-4D97-AF65-F5344CB8AC3E}">
        <p14:creationId xmlns:p14="http://schemas.microsoft.com/office/powerpoint/2010/main" val="343977152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</p:spTree>
    <p:extLst>
      <p:ext uri="{BB962C8B-B14F-4D97-AF65-F5344CB8AC3E}">
        <p14:creationId xmlns:p14="http://schemas.microsoft.com/office/powerpoint/2010/main" val="225627284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 typeface="Wingdings 2" pitchFamily="18" charset="2"/>
              <a:buBlip>
                <a:blip r:embed="rId3"/>
              </a:buBlip>
              <a:defRPr/>
            </a:pPr>
            <a:r>
              <a:rPr lang="en-US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Examines the </a:t>
            </a:r>
            <a:r>
              <a:rPr lang="en-US" dirty="0" err="1">
                <a:effectLst>
                  <a:outerShdw blurRad="38100" dist="38100" dir="2700000" algn="tl">
                    <a:srgbClr val="000000"/>
                  </a:outerShdw>
                </a:effectLst>
              </a:rPr>
              <a:t>AggregationUsage</a:t>
            </a:r>
            <a:r>
              <a:rPr lang="en-US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 property to build list of candidate attributes</a:t>
            </a:r>
          </a:p>
          <a:p>
            <a:pPr marL="457127" lvl="1">
              <a:buFont typeface="Wingdings 2" pitchFamily="18" charset="2"/>
              <a:buBlip>
                <a:blip r:embed="rId3"/>
              </a:buBlip>
              <a:defRPr/>
            </a:pPr>
            <a:r>
              <a:rPr lang="en-US" dirty="0">
                <a:solidFill>
                  <a:schemeClr val="accent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Full:</a:t>
            </a:r>
            <a:r>
              <a:rPr lang="en-US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 Every </a:t>
            </a:r>
            <a:r>
              <a:rPr lang="en-US" dirty="0" err="1">
                <a:effectLst>
                  <a:outerShdw blurRad="38100" dist="38100" dir="2700000" algn="tl">
                    <a:srgbClr val="000000"/>
                  </a:outerShdw>
                </a:effectLst>
              </a:rPr>
              <a:t>agg</a:t>
            </a:r>
            <a:r>
              <a:rPr lang="en-US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 must include the attribute</a:t>
            </a:r>
          </a:p>
          <a:p>
            <a:pPr marL="457127" lvl="1">
              <a:buFont typeface="Wingdings 2" pitchFamily="18" charset="2"/>
              <a:buBlip>
                <a:blip r:embed="rId3"/>
              </a:buBlip>
              <a:defRPr/>
            </a:pPr>
            <a:r>
              <a:rPr lang="en-US" dirty="0">
                <a:solidFill>
                  <a:schemeClr val="accent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None:</a:t>
            </a:r>
            <a:r>
              <a:rPr lang="en-US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 No </a:t>
            </a:r>
            <a:r>
              <a:rPr lang="en-US" dirty="0" err="1">
                <a:effectLst>
                  <a:outerShdw blurRad="38100" dist="38100" dir="2700000" algn="tl">
                    <a:srgbClr val="000000"/>
                  </a:outerShdw>
                </a:effectLst>
              </a:rPr>
              <a:t>agg</a:t>
            </a:r>
            <a:r>
              <a:rPr lang="en-US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 can include the attribute</a:t>
            </a:r>
          </a:p>
          <a:p>
            <a:pPr marL="457127" lvl="1">
              <a:buFont typeface="Wingdings 2" pitchFamily="18" charset="2"/>
              <a:buBlip>
                <a:blip r:embed="rId3"/>
              </a:buBlip>
              <a:defRPr/>
            </a:pPr>
            <a:r>
              <a:rPr lang="en-US" dirty="0">
                <a:solidFill>
                  <a:schemeClr val="accent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Unrestricted:</a:t>
            </a:r>
            <a:r>
              <a:rPr lang="en-US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 No restrictions on the algorithm</a:t>
            </a:r>
          </a:p>
          <a:p>
            <a:pPr marL="457127" lvl="1">
              <a:buFont typeface="Wingdings 2" pitchFamily="18" charset="2"/>
              <a:buBlip>
                <a:blip r:embed="rId3"/>
              </a:buBlip>
              <a:defRPr/>
            </a:pPr>
            <a:r>
              <a:rPr lang="en-US" dirty="0">
                <a:solidFill>
                  <a:schemeClr val="accent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Default:</a:t>
            </a:r>
            <a:r>
              <a:rPr lang="en-US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 Unrestricted if attribute is All, key or belongs to a natural hierarchy, None otherwise</a:t>
            </a:r>
          </a:p>
          <a:p>
            <a:pPr>
              <a:defRPr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2379574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209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altLang="es-419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201982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2EEF2CA1-8BB0-4B6D-A67C-9FB07B916236}" type="datetime8">
              <a:rPr lang="en-US" altLang="es-419" smtClean="0"/>
              <a:pPr eaLnBrk="1" hangingPunct="1"/>
              <a:t>5/5/2025 11:43 AM</a:t>
            </a:fld>
            <a:endParaRPr lang="en-US" altLang="es-419"/>
          </a:p>
        </p:txBody>
      </p:sp>
    </p:spTree>
    <p:extLst>
      <p:ext uri="{BB962C8B-B14F-4D97-AF65-F5344CB8AC3E}">
        <p14:creationId xmlns:p14="http://schemas.microsoft.com/office/powerpoint/2010/main" val="38754673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0697D419-3CCE-451C-9AF9-389FB7C23106}" type="datetime8">
              <a:rPr lang="en-US" altLang="es-419" smtClean="0"/>
              <a:pPr eaLnBrk="1" hangingPunct="1"/>
              <a:t>5/5/2025 11:43 AM</a:t>
            </a:fld>
            <a:endParaRPr lang="en-US" altLang="es-419"/>
          </a:p>
        </p:txBody>
      </p:sp>
    </p:spTree>
    <p:extLst>
      <p:ext uri="{BB962C8B-B14F-4D97-AF65-F5344CB8AC3E}">
        <p14:creationId xmlns:p14="http://schemas.microsoft.com/office/powerpoint/2010/main" val="19185298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86CAF101-0978-449B-88E1-895EC8264D37}" type="datetime8">
              <a:rPr lang="en-US" altLang="es-419" smtClean="0"/>
              <a:pPr eaLnBrk="1" hangingPunct="1"/>
              <a:t>5/5/2025 11:43 AM</a:t>
            </a:fld>
            <a:endParaRPr lang="en-US" altLang="es-419"/>
          </a:p>
        </p:txBody>
      </p:sp>
    </p:spTree>
    <p:extLst>
      <p:ext uri="{BB962C8B-B14F-4D97-AF65-F5344CB8AC3E}">
        <p14:creationId xmlns:p14="http://schemas.microsoft.com/office/powerpoint/2010/main" val="28275523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8B62AFF5-FA03-4247-ADC6-59F4D757A370}" type="datetime8">
              <a:rPr lang="en-US" altLang="es-419" smtClean="0"/>
              <a:pPr eaLnBrk="1" hangingPunct="1"/>
              <a:t>5/5/2025 11:43 AM</a:t>
            </a:fld>
            <a:endParaRPr lang="en-US" altLang="es-419"/>
          </a:p>
        </p:txBody>
      </p:sp>
    </p:spTree>
    <p:extLst>
      <p:ext uri="{BB962C8B-B14F-4D97-AF65-F5344CB8AC3E}">
        <p14:creationId xmlns:p14="http://schemas.microsoft.com/office/powerpoint/2010/main" val="4615607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</p:spTree>
    <p:extLst>
      <p:ext uri="{BB962C8B-B14F-4D97-AF65-F5344CB8AC3E}">
        <p14:creationId xmlns:p14="http://schemas.microsoft.com/office/powerpoint/2010/main" val="33140722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</p:spTree>
    <p:extLst>
      <p:ext uri="{BB962C8B-B14F-4D97-AF65-F5344CB8AC3E}">
        <p14:creationId xmlns:p14="http://schemas.microsoft.com/office/powerpoint/2010/main" val="5642282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6E1C99A1-43C6-432B-A65C-F5B60A91C2F2}" type="datetime8">
              <a:rPr lang="en-US" altLang="es-419" smtClean="0"/>
              <a:pPr eaLnBrk="1" hangingPunct="1"/>
              <a:t>5/5/2025 11:43 AM</a:t>
            </a:fld>
            <a:endParaRPr lang="en-US" altLang="es-419"/>
          </a:p>
        </p:txBody>
      </p:sp>
    </p:spTree>
    <p:extLst>
      <p:ext uri="{BB962C8B-B14F-4D97-AF65-F5344CB8AC3E}">
        <p14:creationId xmlns:p14="http://schemas.microsoft.com/office/powerpoint/2010/main" val="22287789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62C175-6D73-4474-BFFA-77FE70E1FB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9D3B09-ACC7-4C4F-8940-DA444194DD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BDEECE-CB38-4E69-B3B0-22FD08C3C6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4947A4-41AE-4A8F-9605-FC93F5196C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C84E82-8A5A-4171-B44E-2A62B5232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E8EB8-C2A4-453D-93C2-36113426CB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7435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80644582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1D138C-8B26-4E84-A0E1-81CF215E7B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FE0A4C-3604-432F-8E34-8A9DDA48F7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CDBF8D-462C-46A4-BB57-FBF69F2E6E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4D0742-A260-468F-B432-CBEF7567C0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74D144-319F-486A-93A6-FDAAA36552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247D3-B01D-4AC4-A8EB-04BF9F2F68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4770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1282EF-44F1-4FD6-9973-7F99C8910E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EA2388-045B-4AFA-8480-57DD1D1237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31C633-C978-4363-9FBB-77E6C8B92C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2D1D07-C761-4143-81D4-39C1C0AEE2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90A82D-4A3D-4656-9C92-A650E0B9D0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247D3-B01D-4AC4-A8EB-04BF9F2F68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5740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E7441-9475-40FE-876E-42D7746D24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4C001D7-7C53-4DAF-9157-03E4827DE7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90D38C-1B79-4FF7-85DC-72DB709CAA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7F50A6-FB34-4C0E-A7CF-423458B96E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F73468-52CE-4ADF-B719-8504B3B6AD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DB5C4-0381-4F33-81C8-0901BFF3EF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3154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69900" y="736688"/>
            <a:ext cx="112522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noProof="0"/>
              <a:t>Click to add subtitle</a:t>
            </a:r>
          </a:p>
        </p:txBody>
      </p:sp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469900" y="402586"/>
            <a:ext cx="11252200" cy="6985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10560104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 green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278313" y="1705968"/>
            <a:ext cx="3636962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467" noProof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69900" y="1705968"/>
            <a:ext cx="3627438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467" noProof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104176" y="1705968"/>
            <a:ext cx="3629025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467" noProof="0">
              <a:solidFill>
                <a:schemeClr val="bg1"/>
              </a:solidFill>
            </a:endParaRP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7"/>
          </p:nvPr>
        </p:nvSpPr>
        <p:spPr>
          <a:xfrm>
            <a:off x="4278313" y="1851441"/>
            <a:ext cx="3636962" cy="3845755"/>
          </a:xfrm>
        </p:spPr>
        <p:txBody>
          <a:bodyPr/>
          <a:lstStyle>
            <a:lvl1pPr>
              <a:defRPr b="1">
                <a:solidFill>
                  <a:schemeClr val="accent1"/>
                </a:solidFill>
              </a:defRPr>
            </a:lvl1pPr>
            <a:lvl2pPr>
              <a:spcAft>
                <a:spcPts val="1333"/>
              </a:spcAft>
              <a:defRPr/>
            </a:lvl2pPr>
            <a:lvl3pPr marL="0" indent="0">
              <a:spcAft>
                <a:spcPts val="1333"/>
              </a:spcAft>
              <a:buNone/>
              <a:defRPr/>
            </a:lvl3pPr>
            <a:lvl4pPr marL="235194" indent="-235194">
              <a:spcAft>
                <a:spcPts val="1333"/>
              </a:spcAft>
              <a:buFont typeface="Arial" panose="020B0604020202020204" pitchFamily="34" charset="0"/>
              <a:buChar char="•"/>
              <a:defRPr/>
            </a:lvl4pPr>
            <a:lvl5pPr marL="475188" indent="-235194">
              <a:spcAft>
                <a:spcPts val="1333"/>
              </a:spcAft>
              <a:defRPr baseline="0"/>
            </a:lvl5pPr>
            <a:lvl6pPr marL="475188" indent="-235194">
              <a:spcAft>
                <a:spcPts val="1333"/>
              </a:spcAft>
              <a:buFont typeface="Verdana" panose="020B0604030504040204" pitchFamily="34" charset="0"/>
              <a:buChar char="−"/>
              <a:defRPr/>
            </a:lvl6pPr>
            <a:lvl7pPr marL="475188" indent="-235194">
              <a:spcAft>
                <a:spcPts val="1333"/>
              </a:spcAft>
              <a:defRPr/>
            </a:lvl7pPr>
            <a:lvl8pPr marL="475188" indent="-235194">
              <a:spcAft>
                <a:spcPts val="1333"/>
              </a:spcAft>
              <a:defRPr/>
            </a:lvl8pPr>
            <a:lvl9pPr marL="475188" indent="-235194">
              <a:spcAft>
                <a:spcPts val="1333"/>
              </a:spcAft>
              <a:defRPr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469900" y="1851441"/>
            <a:ext cx="3627438" cy="3845755"/>
          </a:xfrm>
        </p:spPr>
        <p:txBody>
          <a:bodyPr/>
          <a:lstStyle>
            <a:lvl1pPr>
              <a:defRPr b="1">
                <a:solidFill>
                  <a:schemeClr val="accent1"/>
                </a:solidFill>
              </a:defRPr>
            </a:lvl1pPr>
            <a:lvl2pPr>
              <a:spcAft>
                <a:spcPts val="1333"/>
              </a:spcAft>
              <a:defRPr/>
            </a:lvl2pPr>
            <a:lvl3pPr marL="0" indent="0">
              <a:spcAft>
                <a:spcPts val="1333"/>
              </a:spcAft>
              <a:buNone/>
              <a:defRPr/>
            </a:lvl3pPr>
            <a:lvl4pPr marL="235194" indent="-235194">
              <a:spcAft>
                <a:spcPts val="1333"/>
              </a:spcAft>
              <a:buFont typeface="Arial" panose="020B0604020202020204" pitchFamily="34" charset="0"/>
              <a:buChar char="•"/>
              <a:defRPr/>
            </a:lvl4pPr>
            <a:lvl5pPr marL="475188" indent="-235194">
              <a:spcAft>
                <a:spcPts val="1333"/>
              </a:spcAft>
              <a:defRPr baseline="0"/>
            </a:lvl5pPr>
            <a:lvl6pPr marL="475188" indent="-235194">
              <a:spcAft>
                <a:spcPts val="1333"/>
              </a:spcAft>
              <a:buFont typeface="Verdana" panose="020B0604030504040204" pitchFamily="34" charset="0"/>
              <a:buChar char="−"/>
              <a:defRPr/>
            </a:lvl6pPr>
            <a:lvl7pPr marL="475188" indent="-235194">
              <a:spcAft>
                <a:spcPts val="1333"/>
              </a:spcAft>
              <a:defRPr/>
            </a:lvl7pPr>
            <a:lvl8pPr marL="475188" indent="-235194">
              <a:spcAft>
                <a:spcPts val="1333"/>
              </a:spcAft>
              <a:defRPr/>
            </a:lvl8pPr>
            <a:lvl9pPr marL="475188" indent="-235194">
              <a:spcAft>
                <a:spcPts val="1333"/>
              </a:spcAft>
              <a:defRPr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9"/>
          </p:nvPr>
        </p:nvSpPr>
        <p:spPr>
          <a:xfrm>
            <a:off x="8093075" y="1851441"/>
            <a:ext cx="3629025" cy="3845755"/>
          </a:xfrm>
        </p:spPr>
        <p:txBody>
          <a:bodyPr/>
          <a:lstStyle>
            <a:lvl1pPr>
              <a:defRPr b="1">
                <a:solidFill>
                  <a:schemeClr val="accent1"/>
                </a:solidFill>
              </a:defRPr>
            </a:lvl1pPr>
            <a:lvl2pPr>
              <a:spcAft>
                <a:spcPts val="1333"/>
              </a:spcAft>
              <a:defRPr/>
            </a:lvl2pPr>
            <a:lvl3pPr marL="0" indent="0">
              <a:spcAft>
                <a:spcPts val="1333"/>
              </a:spcAft>
              <a:buNone/>
              <a:defRPr/>
            </a:lvl3pPr>
            <a:lvl4pPr marL="235194" indent="-235194">
              <a:spcAft>
                <a:spcPts val="1333"/>
              </a:spcAft>
              <a:buFont typeface="Arial" panose="020B0604020202020204" pitchFamily="34" charset="0"/>
              <a:buChar char="•"/>
              <a:defRPr/>
            </a:lvl4pPr>
            <a:lvl5pPr marL="475188" indent="-235194">
              <a:spcAft>
                <a:spcPts val="1333"/>
              </a:spcAft>
              <a:defRPr baseline="0"/>
            </a:lvl5pPr>
            <a:lvl6pPr marL="475188" indent="-235194">
              <a:spcAft>
                <a:spcPts val="1333"/>
              </a:spcAft>
              <a:buFont typeface="Verdana" panose="020B0604030504040204" pitchFamily="34" charset="0"/>
              <a:buChar char="−"/>
              <a:defRPr/>
            </a:lvl6pPr>
            <a:lvl7pPr marL="475188" indent="-235194">
              <a:spcAft>
                <a:spcPts val="1333"/>
              </a:spcAft>
              <a:defRPr/>
            </a:lvl7pPr>
            <a:lvl8pPr marL="475188" indent="-235194">
              <a:spcAft>
                <a:spcPts val="1333"/>
              </a:spcAft>
              <a:defRPr/>
            </a:lvl8pPr>
            <a:lvl9pPr marL="475188" indent="-235194">
              <a:spcAft>
                <a:spcPts val="1333"/>
              </a:spcAft>
              <a:defRPr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69900" y="736688"/>
            <a:ext cx="112522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noProof="0"/>
              <a:t>Click to add subtitle</a:t>
            </a:r>
          </a:p>
        </p:txBody>
      </p:sp>
      <p:sp>
        <p:nvSpPr>
          <p:cNvPr id="12" name="Title Placeholder 1"/>
          <p:cNvSpPr>
            <a:spLocks noGrp="1"/>
          </p:cNvSpPr>
          <p:nvPr>
            <p:ph type="title"/>
          </p:nvPr>
        </p:nvSpPr>
        <p:spPr>
          <a:xfrm>
            <a:off x="469900" y="402586"/>
            <a:ext cx="11252200" cy="6985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70237147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21802157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ontent_Title_HeaderLin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 userDrawn="1"/>
        </p:nvCxnSpPr>
        <p:spPr>
          <a:xfrm>
            <a:off x="609600" y="1066800"/>
            <a:ext cx="10972800" cy="0"/>
          </a:xfrm>
          <a:prstGeom prst="line">
            <a:avLst/>
          </a:prstGeom>
          <a:ln w="12700">
            <a:solidFill>
              <a:srgbClr val="005F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 userDrawn="1"/>
        </p:nvCxnSpPr>
        <p:spPr>
          <a:xfrm>
            <a:off x="609619" y="6265253"/>
            <a:ext cx="10972800" cy="0"/>
          </a:xfrm>
          <a:prstGeom prst="line">
            <a:avLst/>
          </a:prstGeom>
          <a:ln w="12700">
            <a:solidFill>
              <a:srgbClr val="005F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altLang="en-US"/>
              <a:t>Click to edit slide title</a:t>
            </a:r>
            <a:endParaRPr lang="en-US"/>
          </a:p>
        </p:txBody>
      </p: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35052" y="6474835"/>
            <a:ext cx="331813" cy="164212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 algn="r">
              <a:defRPr sz="106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6372F0-8F5B-47E8-9A0C-8905EFF4433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1135" y="6456914"/>
            <a:ext cx="7193280" cy="200055"/>
          </a:xfrm>
          <a:prstGeom prst="rect">
            <a:avLst/>
          </a:prstGeom>
        </p:spPr>
        <p:txBody>
          <a:bodyPr vert="horz" lIns="0" tIns="0" rIns="0" bIns="0" rtlCol="0" anchor="b" anchorCtr="0">
            <a:spAutoFit/>
          </a:bodyPr>
          <a:lstStyle>
            <a:lvl1pPr algn="l">
              <a:defRPr sz="65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US"/>
              <a:t>Copyright © 2020 Deloitte Development LLC. All rights reserved</a:t>
            </a:r>
            <a:endParaRPr lang="en-US" altLang="en-US">
              <a:ea typeface="ＭＳ Ｐゴシック" panose="020B0600070205080204" pitchFamily="34" charset="-128"/>
            </a:endParaRPr>
          </a:p>
          <a:p>
            <a:pPr>
              <a:defRPr/>
            </a:pPr>
            <a:endParaRPr lang="en-US">
              <a:solidFill>
                <a:srgbClr val="FF0000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80338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1"/>
          <p:cNvSpPr>
            <a:spLocks noGrp="1"/>
          </p:cNvSpPr>
          <p:nvPr>
            <p:ph type="title"/>
          </p:nvPr>
        </p:nvSpPr>
        <p:spPr bwMode="auto">
          <a:xfrm>
            <a:off x="304800" y="210019"/>
            <a:ext cx="10210800" cy="4224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en-US" altLang="en-US" sz="2400" b="1" dirty="0" smtClean="0">
                <a:solidFill>
                  <a:schemeClr val="bg1">
                    <a:lumMod val="50000"/>
                  </a:schemeClr>
                </a:solidFill>
                <a:latin typeface="Arial"/>
                <a:ea typeface="ＭＳ Ｐゴシック" charset="0"/>
                <a:cs typeface="Arial"/>
              </a:defRPr>
            </a:lvl1pPr>
          </a:lstStyle>
          <a:p>
            <a:pPr lvl="0" fontAlgn="base">
              <a:spcAft>
                <a:spcPct val="0"/>
              </a:spcAft>
            </a:pPr>
            <a:r>
              <a:rPr lang="en-US" altLang="en-US"/>
              <a:t>Click to edit Master title style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idx="1"/>
          </p:nvPr>
        </p:nvSpPr>
        <p:spPr bwMode="auto">
          <a:xfrm>
            <a:off x="304800" y="1124700"/>
            <a:ext cx="10210800" cy="3306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>
              <a:defRPr lang="en-US" altLang="en-US" sz="1400" smtClean="0">
                <a:solidFill>
                  <a:schemeClr val="bg1">
                    <a:lumMod val="50000"/>
                  </a:schemeClr>
                </a:solidFill>
                <a:latin typeface="Arial"/>
                <a:ea typeface="ＭＳ Ｐゴシック" charset="0"/>
                <a:cs typeface="Arial"/>
              </a:defRPr>
            </a:lvl1pPr>
            <a:lvl2pPr>
              <a:defRPr lang="en-US" altLang="en-US" sz="1200" smtClean="0">
                <a:solidFill>
                  <a:schemeClr val="bg1">
                    <a:lumMod val="50000"/>
                  </a:schemeClr>
                </a:solidFill>
                <a:latin typeface="Arial"/>
                <a:ea typeface="ＭＳ Ｐゴシック" charset="0"/>
                <a:cs typeface="Arial"/>
              </a:defRPr>
            </a:lvl2pPr>
          </a:lstStyle>
          <a:p>
            <a:pPr marL="171446" lvl="0" indent="-171446" fontAlgn="base">
              <a:spcBef>
                <a:spcPct val="20000"/>
              </a:spcBef>
              <a:spcAft>
                <a:spcPct val="0"/>
              </a:spcAft>
            </a:pPr>
            <a:r>
              <a:rPr lang="en-US" altLang="en-US"/>
              <a:t>Click to edit Master text styles</a:t>
            </a:r>
          </a:p>
          <a:p>
            <a:pPr marL="401629" lvl="1" indent="-230182" fontAlgn="base">
              <a:spcBef>
                <a:spcPct val="20000"/>
              </a:spcBef>
              <a:spcAft>
                <a:spcPct val="0"/>
              </a:spcAft>
              <a:buChar char="–"/>
            </a:pPr>
            <a:r>
              <a:rPr lang="en-US" altLang="en-US"/>
              <a:t>Second level</a:t>
            </a:r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85392" y="6314689"/>
            <a:ext cx="3948864" cy="424439"/>
          </a:xfrm>
          <a:prstGeom prst="rect">
            <a:avLst/>
          </a:prstGeom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>
              <a:defRPr sz="1200" b="0">
                <a:solidFill>
                  <a:schemeClr val="tx1"/>
                </a:solidFill>
                <a:cs typeface="Arial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650"/>
              <a:t>Copyright © 2020 Deloitte Development LLC. All rights reserved</a:t>
            </a:r>
            <a:endParaRPr lang="en-US" altLang="en-US" sz="650">
              <a:ea typeface="ＭＳ Ｐゴシック" panose="020B0600070205080204" pitchFamily="34" charset="-128"/>
            </a:endParaRPr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0" y="681456"/>
            <a:ext cx="12192000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5AC214B-B2F4-47DB-8D4A-2808C2990F72}"/>
              </a:ext>
            </a:extLst>
          </p:cNvPr>
          <p:cNvSpPr txBox="1"/>
          <p:nvPr userDrawn="1"/>
        </p:nvSpPr>
        <p:spPr>
          <a:xfrm>
            <a:off x="9689976" y="6444578"/>
            <a:ext cx="1651247" cy="1646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>
              <a:spcBef>
                <a:spcPts val="600"/>
              </a:spcBef>
              <a:buSzPct val="100000"/>
              <a:buFont typeface="Arial"/>
              <a:buNone/>
            </a:pPr>
            <a:fld id="{746372F0-8F5B-47E8-9A0C-8905EFF44332}" type="slidenum">
              <a:rPr lang="en-US" sz="1070" smtClean="0"/>
              <a:pPr marL="0" indent="0">
                <a:spcBef>
                  <a:spcPts val="600"/>
                </a:spcBef>
                <a:buSzPct val="100000"/>
                <a:buFont typeface="Arial"/>
                <a:buNone/>
              </a:pPr>
              <a:t>‹#›</a:t>
            </a:fld>
            <a:endParaRPr lang="en-US" sz="1070">
              <a:solidFill>
                <a:srgbClr val="31313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84068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.bin"/><Relationship Id="rId3" Type="http://schemas.openxmlformats.org/officeDocument/2006/relationships/slideLayout" Target="../slideLayouts/slideLayout7.xml"/><Relationship Id="rId7" Type="http://schemas.openxmlformats.org/officeDocument/2006/relationships/tags" Target="../tags/tag1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theme" Target="../theme/theme5.xml"/><Relationship Id="rId5" Type="http://schemas.openxmlformats.org/officeDocument/2006/relationships/slideLayout" Target="../slideLayouts/slideLayout9.xml"/><Relationship Id="rId4" Type="http://schemas.openxmlformats.org/officeDocument/2006/relationships/slideLayout" Target="../slideLayouts/slideLayout8.xml"/><Relationship Id="rId9" Type="http://schemas.openxmlformats.org/officeDocument/2006/relationships/image" Target="../media/image1.emf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tags" Target="../tags/tag2.xml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.bin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0623535-1AD5-4FB8-AFEA-0EED04B71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BFAE7A-9F6E-48E5-B588-40F6CDCD93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376F86-E995-4A74-A47A-7EA1CF6CC7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l" defTabSz="914400" rtl="0" eaLnBrk="1" latinLnBrk="0" hangingPunct="1">
              <a:defRPr lang="en-US" sz="650" kern="12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5C6B35-E65E-4949-9E78-1445272700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4B5E06-0776-410C-BD8D-C97C5C5BDE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AE8EB8-C2A4-453D-93C2-36113426CBF9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pyright">
            <a:extLst>
              <a:ext uri="{FF2B5EF4-FFF2-40B4-BE49-F238E27FC236}">
                <a16:creationId xmlns:a16="http://schemas.microsoft.com/office/drawing/2014/main" id="{912B72E0-2766-4008-919B-3A618F12C98B}"/>
              </a:ext>
            </a:extLst>
          </p:cNvPr>
          <p:cNvSpPr txBox="1"/>
          <p:nvPr userDrawn="1"/>
        </p:nvSpPr>
        <p:spPr>
          <a:xfrm>
            <a:off x="469900" y="6477000"/>
            <a:ext cx="5355167" cy="100027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noAutofit/>
          </a:bodyPr>
          <a:lstStyle/>
          <a:p>
            <a:pPr marL="0" indent="0" algn="l" defTabSz="914400" rtl="0" eaLnBrk="1" latinLnBrk="0" hangingPunct="1">
              <a:buNone/>
            </a:pPr>
            <a:r>
              <a:rPr lang="en-US" sz="650" b="0">
                <a:solidFill>
                  <a:schemeClr val="tx1"/>
                </a:solidFill>
                <a:latin typeface="+mn-lt"/>
              </a:rPr>
              <a:t>Copyright © 2019 Deloitte Development LLC.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0852046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54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C1579D-A2E6-4497-AFAB-352BFE77BD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2D3108-6476-43E5-BC7E-8F3CC2F983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923856-BCEC-41D3-86D3-F3389523444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5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CABF70-4D97-4C61-9239-F294473169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F5BD20-95B1-4F91-8D83-01EAF97858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7247D3-B01D-4AC4-A8EB-04BF9F2F68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0485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55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C1579D-A2E6-4497-AFAB-352BFE77BD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2D3108-6476-43E5-BC7E-8F3CC2F983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923856-BCEC-41D3-86D3-F3389523444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5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CABF70-4D97-4C61-9239-F294473169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F5BD20-95B1-4F91-8D83-01EAF97858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7247D3-B01D-4AC4-A8EB-04BF9F2F68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0485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56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04E3C96-C511-49E8-B8C4-0EB7AAC4CE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015FC0-0EA3-4EC0-8C9E-E4EA6BC3E0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DF8428-EA7F-41BF-A9DE-373E2527EA0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650" kern="1200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07C50D-F256-4070-B876-D8CE892177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F86DE5-1CC1-45AE-B89C-723A5842AF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4DB5C4-0381-4F33-81C8-0901BFF3EF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9693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57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>
            <p:custDataLst>
              <p:tags r:id="rId7"/>
            </p:custDataLst>
            <p:extLst>
              <p:ext uri="{D42A27DB-BD31-4B8C-83A1-F6EECF244321}">
                <p14:modId xmlns:p14="http://schemas.microsoft.com/office/powerpoint/2010/main" val="2089265926"/>
              </p:ext>
            </p:extLst>
          </p:nvPr>
        </p:nvGraphicFramePr>
        <p:xfrm>
          <a:off x="2119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8" imgW="270" imgH="270" progId="TCLayout.ActiveDocument.1">
                  <p:embed/>
                </p:oleObj>
              </mc:Choice>
              <mc:Fallback>
                <p:oleObj name="think-cell Slide" r:id="rId8" imgW="270" imgH="270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119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469900" y="402586"/>
            <a:ext cx="11252200" cy="69215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idx="1"/>
          </p:nvPr>
        </p:nvSpPr>
        <p:spPr>
          <a:xfrm>
            <a:off x="469900" y="1665290"/>
            <a:ext cx="11252200" cy="463391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69900" y="6477000"/>
            <a:ext cx="5355167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650">
                <a:latin typeface="+mn-lt"/>
              </a:rPr>
              <a:t>Copyright © 2020 Deloitte Development LLC. All rights reserved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1410953" y="6477000"/>
            <a:ext cx="307975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800"/>
              </a:spcBef>
              <a:buSzPct val="100000"/>
              <a:buFont typeface="Arial"/>
              <a:buNone/>
            </a:pPr>
            <a:fld id="{C58DF478-B544-4ED8-9ED4-6A2648E2D233}" type="slidenum">
              <a:rPr lang="en-US" sz="650" noProof="0" smtClean="0">
                <a:solidFill>
                  <a:schemeClr val="tx1"/>
                </a:solidFill>
              </a:rPr>
              <a:pPr marL="0" indent="0" algn="r">
                <a:spcBef>
                  <a:spcPts val="800"/>
                </a:spcBef>
                <a:buSzPct val="100000"/>
                <a:buFont typeface="Arial"/>
                <a:buNone/>
              </a:pPr>
              <a:t>‹#›</a:t>
            </a:fld>
            <a:endParaRPr lang="en-US" sz="650" noProof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28327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95" r:id="rId1"/>
    <p:sldLayoutId id="2147484298" r:id="rId2"/>
    <p:sldLayoutId id="2147484303" r:id="rId3"/>
    <p:sldLayoutId id="2147484305" r:id="rId4"/>
    <p:sldLayoutId id="2147484306" r:id="rId5"/>
  </p:sldLayoutIdLst>
  <p:transition>
    <p:fade/>
  </p:transition>
  <p:hf hdr="0" ftr="0" dt="0"/>
  <p:txStyles>
    <p:titleStyle>
      <a:lvl1pPr algn="l" defTabSz="1219170" rtl="0" eaLnBrk="1" latinLnBrk="0" hangingPunct="1">
        <a:spcBef>
          <a:spcPct val="0"/>
        </a:spcBef>
        <a:buNone/>
        <a:defRPr sz="2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1219170" rtl="0" eaLnBrk="1" latinLnBrk="0" hangingPunct="1">
        <a:spcBef>
          <a:spcPts val="0"/>
        </a:spcBef>
        <a:spcAft>
          <a:spcPts val="1333"/>
        </a:spcAft>
        <a:buSzPct val="100000"/>
        <a:buFont typeface="Arial" panose="020B0604020202020204" pitchFamily="34" charset="0"/>
        <a:buNone/>
        <a:defRPr sz="12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1219170" rtl="0" eaLnBrk="1" latinLnBrk="0" hangingPunct="1">
        <a:spcBef>
          <a:spcPts val="0"/>
        </a:spcBef>
        <a:spcAft>
          <a:spcPts val="1333"/>
        </a:spcAft>
        <a:buClrTx/>
        <a:buSzPct val="100000"/>
        <a:buFont typeface="Arial"/>
        <a:buNone/>
        <a:defRPr lang="en-US" sz="1200" b="1" kern="120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235194" indent="-235194" algn="l" defTabSz="1219170" rtl="0" eaLnBrk="1" latinLnBrk="0" hangingPunct="1">
        <a:spcBef>
          <a:spcPts val="0"/>
        </a:spcBef>
        <a:spcAft>
          <a:spcPts val="1333"/>
        </a:spcAft>
        <a:buClrTx/>
        <a:buSzPct val="100000"/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475188" indent="-235194" algn="l" defTabSz="1219170" rtl="0" eaLnBrk="1" latinLnBrk="0" hangingPunct="1">
        <a:spcBef>
          <a:spcPts val="0"/>
        </a:spcBef>
        <a:spcAft>
          <a:spcPts val="1333"/>
        </a:spcAft>
        <a:buClrTx/>
        <a:buSzPct val="100000"/>
        <a:buFont typeface="Verdana" panose="020B0604030504040204" pitchFamily="34" charset="0"/>
        <a:buChar char="−"/>
        <a:defRPr lang="en-US" sz="1200" kern="1200" baseline="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710382" indent="-235194" algn="l" defTabSz="1064657" rtl="0" eaLnBrk="1" latinLnBrk="0" hangingPunct="1">
        <a:spcBef>
          <a:spcPts val="0"/>
        </a:spcBef>
        <a:spcAft>
          <a:spcPts val="1333"/>
        </a:spcAft>
        <a:buClrTx/>
        <a:buSzPct val="100000"/>
        <a:buFont typeface="Verdana" panose="020B0604030504040204" pitchFamily="34" charset="0"/>
        <a:buChar char="−"/>
        <a:tabLst/>
        <a:defRPr lang="en-US" sz="1200" kern="1200" baseline="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710382" indent="-235194" algn="l" defTabSz="1219170" rtl="0" eaLnBrk="1" latinLnBrk="0" hangingPunct="1">
        <a:spcBef>
          <a:spcPts val="0"/>
        </a:spcBef>
        <a:spcAft>
          <a:spcPts val="1333"/>
        </a:spcAft>
        <a:buFont typeface="Verdana" panose="020B0604030504040204" pitchFamily="34" charset="0"/>
        <a:buChar char="−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710382" indent="-235194" algn="l" defTabSz="1219170" rtl="0" eaLnBrk="1" latinLnBrk="0" hangingPunct="1">
        <a:spcBef>
          <a:spcPts val="0"/>
        </a:spcBef>
        <a:spcAft>
          <a:spcPts val="1333"/>
        </a:spcAft>
        <a:buFont typeface="Verdana" panose="020B0604030504040204" pitchFamily="34" charset="0"/>
        <a:buChar char="−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710382" indent="-235194" algn="l" defTabSz="1219170" rtl="0" eaLnBrk="1" latinLnBrk="0" hangingPunct="1">
        <a:spcBef>
          <a:spcPts val="0"/>
        </a:spcBef>
        <a:spcAft>
          <a:spcPts val="1333"/>
        </a:spcAft>
        <a:buFont typeface="Verdana" panose="020B0604030504040204" pitchFamily="34" charset="0"/>
        <a:buChar char="−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710382" indent="-235194" algn="l" defTabSz="1219170" rtl="0" eaLnBrk="1" latinLnBrk="0" hangingPunct="1">
        <a:spcBef>
          <a:spcPts val="0"/>
        </a:spcBef>
        <a:spcAft>
          <a:spcPts val="1333"/>
        </a:spcAft>
        <a:buFont typeface="Verdana" panose="020B0604030504040204" pitchFamily="34" charset="0"/>
        <a:buChar char="−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098">
          <p15:clr>
            <a:srgbClr val="F26B43"/>
          </p15:clr>
        </p15:guide>
        <p15:guide id="2" orient="horz" pos="2160">
          <p15:clr>
            <a:srgbClr val="F26B43"/>
          </p15:clr>
        </p15:guide>
        <p15:guide id="3" orient="horz" pos="3968">
          <p15:clr>
            <a:srgbClr val="F26B43"/>
          </p15:clr>
        </p15:guide>
        <p15:guide id="4" pos="296">
          <p15:clr>
            <a:srgbClr val="F26B43"/>
          </p15:clr>
        </p15:guide>
        <p15:guide id="5" pos="7384">
          <p15:clr>
            <a:srgbClr val="F26B43"/>
          </p15:clr>
        </p15:guide>
        <p15:guide id="6" orient="horz" pos="1071">
          <p15:clr>
            <a:srgbClr val="F26B43"/>
          </p15:clr>
        </p15:guide>
        <p15:guide id="7" orient="horz" pos="245">
          <p15:clr>
            <a:srgbClr val="F26B43"/>
          </p15:clr>
        </p15:guide>
        <p15:guide id="8" orient="horz" pos="4081">
          <p15:clr>
            <a:srgbClr val="F26B43"/>
          </p15:clr>
        </p15:guide>
        <p15:guide id="10" pos="4986">
          <p15:clr>
            <a:srgbClr val="F26B43"/>
          </p15:clr>
        </p15:guide>
        <p15:guide id="12" pos="1382">
          <p15:clr>
            <a:srgbClr val="F26B43"/>
          </p15:clr>
        </p15:guide>
        <p15:guide id="13" pos="1496">
          <p15:clr>
            <a:srgbClr val="F26B43"/>
          </p15:clr>
        </p15:guide>
        <p15:guide id="14" pos="2581">
          <p15:clr>
            <a:srgbClr val="F26B43"/>
          </p15:clr>
        </p15:guide>
        <p15:guide id="15" pos="2695">
          <p15:clr>
            <a:srgbClr val="F26B43"/>
          </p15:clr>
        </p15:guide>
        <p15:guide id="16" pos="6185">
          <p15:clr>
            <a:srgbClr val="F26B43"/>
          </p15:clr>
        </p15:guide>
        <p15:guide id="17" pos="3783">
          <p15:clr>
            <a:srgbClr val="F26B43"/>
          </p15:clr>
        </p15:guide>
        <p15:guide id="18" pos="3896">
          <p15:clr>
            <a:srgbClr val="F26B43"/>
          </p15:clr>
        </p15:guide>
        <p15:guide id="19" pos="3840">
          <p15:clr>
            <a:srgbClr val="F26B43"/>
          </p15:clr>
        </p15:guide>
        <p15:guide id="20" pos="6299">
          <p15:clr>
            <a:srgbClr val="F26B43"/>
          </p15:clr>
        </p15:guide>
        <p15:guide id="21" orient="horz" pos="1049">
          <p15:clr>
            <a:srgbClr val="F26B43"/>
          </p15:clr>
        </p15:guide>
        <p15:guide id="22" orient="horz" pos="641">
          <p15:clr>
            <a:srgbClr val="F26B43"/>
          </p15:clr>
        </p15:guide>
        <p15:guide id="23" orient="horz" pos="288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3674526285"/>
              </p:ext>
            </p:extLst>
          </p:nvPr>
        </p:nvGraphicFramePr>
        <p:xfrm>
          <a:off x="2119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9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469900" y="402586"/>
            <a:ext cx="11252200" cy="69215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idx="1"/>
          </p:nvPr>
        </p:nvSpPr>
        <p:spPr>
          <a:xfrm>
            <a:off x="469900" y="1665290"/>
            <a:ext cx="11252200" cy="463391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69900" y="6477000"/>
            <a:ext cx="5355167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650"/>
              <a:t>Copyright © 2020 Deloitte Development LLC. All rights reserved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1410953" y="6477000"/>
            <a:ext cx="307975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800"/>
              </a:spcBef>
              <a:buSzPct val="100000"/>
              <a:buFont typeface="Arial"/>
              <a:buNone/>
            </a:pPr>
            <a:fld id="{C58DF478-B544-4ED8-9ED4-6A2648E2D233}" type="slidenum">
              <a:rPr lang="en-US" sz="650" noProof="0" smtClean="0">
                <a:solidFill>
                  <a:schemeClr val="tx1"/>
                </a:solidFill>
              </a:rPr>
              <a:pPr marL="0" indent="0" algn="r">
                <a:spcBef>
                  <a:spcPts val="800"/>
                </a:spcBef>
                <a:buSzPct val="100000"/>
                <a:buFont typeface="Arial"/>
                <a:buNone/>
              </a:pPr>
              <a:t>‹#›</a:t>
            </a:fld>
            <a:endParaRPr lang="en-US" sz="650" noProof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05721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53" r:id="rId1"/>
  </p:sldLayoutIdLst>
  <p:transition>
    <p:fade/>
  </p:transition>
  <p:hf hdr="0" ftr="0" dt="0"/>
  <p:txStyles>
    <p:titleStyle>
      <a:lvl1pPr algn="l" defTabSz="1219170" rtl="0" eaLnBrk="1" latinLnBrk="0" hangingPunct="1">
        <a:spcBef>
          <a:spcPct val="0"/>
        </a:spcBef>
        <a:buNone/>
        <a:defRPr sz="2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1219170" rtl="0" eaLnBrk="1" latinLnBrk="0" hangingPunct="1">
        <a:spcBef>
          <a:spcPts val="0"/>
        </a:spcBef>
        <a:spcAft>
          <a:spcPts val="1333"/>
        </a:spcAft>
        <a:buSzPct val="100000"/>
        <a:buFont typeface="Arial" panose="020B0604020202020204" pitchFamily="34" charset="0"/>
        <a:buNone/>
        <a:defRPr sz="12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1219170" rtl="0" eaLnBrk="1" latinLnBrk="0" hangingPunct="1">
        <a:spcBef>
          <a:spcPts val="0"/>
        </a:spcBef>
        <a:spcAft>
          <a:spcPts val="1333"/>
        </a:spcAft>
        <a:buClrTx/>
        <a:buSzPct val="100000"/>
        <a:buFont typeface="Arial"/>
        <a:buNone/>
        <a:defRPr lang="en-US" sz="1200" b="1" kern="120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235194" indent="-235194" algn="l" defTabSz="1219170" rtl="0" eaLnBrk="1" latinLnBrk="0" hangingPunct="1">
        <a:spcBef>
          <a:spcPts val="0"/>
        </a:spcBef>
        <a:spcAft>
          <a:spcPts val="1333"/>
        </a:spcAft>
        <a:buClrTx/>
        <a:buSzPct val="100000"/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475188" indent="-235194" algn="l" defTabSz="1219170" rtl="0" eaLnBrk="1" latinLnBrk="0" hangingPunct="1">
        <a:spcBef>
          <a:spcPts val="0"/>
        </a:spcBef>
        <a:spcAft>
          <a:spcPts val="1333"/>
        </a:spcAft>
        <a:buClrTx/>
        <a:buSzPct val="100000"/>
        <a:buFont typeface="Verdana" panose="020B0604030504040204" pitchFamily="34" charset="0"/>
        <a:buChar char="−"/>
        <a:defRPr lang="en-US" sz="1200" kern="1200" baseline="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710382" indent="-235194" algn="l" defTabSz="1064657" rtl="0" eaLnBrk="1" latinLnBrk="0" hangingPunct="1">
        <a:spcBef>
          <a:spcPts val="0"/>
        </a:spcBef>
        <a:spcAft>
          <a:spcPts val="1333"/>
        </a:spcAft>
        <a:buClrTx/>
        <a:buSzPct val="100000"/>
        <a:buFont typeface="Verdana" panose="020B0604030504040204" pitchFamily="34" charset="0"/>
        <a:buChar char="−"/>
        <a:tabLst/>
        <a:defRPr lang="en-US" sz="1200" kern="1200" baseline="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710382" indent="-235194" algn="l" defTabSz="1219170" rtl="0" eaLnBrk="1" latinLnBrk="0" hangingPunct="1">
        <a:spcBef>
          <a:spcPts val="0"/>
        </a:spcBef>
        <a:spcAft>
          <a:spcPts val="1333"/>
        </a:spcAft>
        <a:buFont typeface="Verdana" panose="020B0604030504040204" pitchFamily="34" charset="0"/>
        <a:buChar char="−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710382" indent="-235194" algn="l" defTabSz="1219170" rtl="0" eaLnBrk="1" latinLnBrk="0" hangingPunct="1">
        <a:spcBef>
          <a:spcPts val="0"/>
        </a:spcBef>
        <a:spcAft>
          <a:spcPts val="1333"/>
        </a:spcAft>
        <a:buFont typeface="Verdana" panose="020B0604030504040204" pitchFamily="34" charset="0"/>
        <a:buChar char="−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710382" indent="-235194" algn="l" defTabSz="1219170" rtl="0" eaLnBrk="1" latinLnBrk="0" hangingPunct="1">
        <a:spcBef>
          <a:spcPts val="0"/>
        </a:spcBef>
        <a:spcAft>
          <a:spcPts val="1333"/>
        </a:spcAft>
        <a:buFont typeface="Verdana" panose="020B0604030504040204" pitchFamily="34" charset="0"/>
        <a:buChar char="−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710382" indent="-235194" algn="l" defTabSz="1219170" rtl="0" eaLnBrk="1" latinLnBrk="0" hangingPunct="1">
        <a:spcBef>
          <a:spcPts val="0"/>
        </a:spcBef>
        <a:spcAft>
          <a:spcPts val="1333"/>
        </a:spcAft>
        <a:buFont typeface="Verdana" panose="020B0604030504040204" pitchFamily="34" charset="0"/>
        <a:buChar char="−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098">
          <p15:clr>
            <a:srgbClr val="F26B43"/>
          </p15:clr>
        </p15:guide>
        <p15:guide id="2" orient="horz" pos="2160">
          <p15:clr>
            <a:srgbClr val="F26B43"/>
          </p15:clr>
        </p15:guide>
        <p15:guide id="3" orient="horz" pos="3968">
          <p15:clr>
            <a:srgbClr val="F26B43"/>
          </p15:clr>
        </p15:guide>
        <p15:guide id="4" pos="296">
          <p15:clr>
            <a:srgbClr val="F26B43"/>
          </p15:clr>
        </p15:guide>
        <p15:guide id="5" pos="7384">
          <p15:clr>
            <a:srgbClr val="F26B43"/>
          </p15:clr>
        </p15:guide>
        <p15:guide id="6" orient="horz" pos="1071">
          <p15:clr>
            <a:srgbClr val="F26B43"/>
          </p15:clr>
        </p15:guide>
        <p15:guide id="7" orient="horz" pos="245">
          <p15:clr>
            <a:srgbClr val="F26B43"/>
          </p15:clr>
        </p15:guide>
        <p15:guide id="8" orient="horz" pos="4081">
          <p15:clr>
            <a:srgbClr val="F26B43"/>
          </p15:clr>
        </p15:guide>
        <p15:guide id="10" pos="4986">
          <p15:clr>
            <a:srgbClr val="F26B43"/>
          </p15:clr>
        </p15:guide>
        <p15:guide id="12" pos="1382">
          <p15:clr>
            <a:srgbClr val="F26B43"/>
          </p15:clr>
        </p15:guide>
        <p15:guide id="13" pos="1496">
          <p15:clr>
            <a:srgbClr val="F26B43"/>
          </p15:clr>
        </p15:guide>
        <p15:guide id="14" pos="2581">
          <p15:clr>
            <a:srgbClr val="F26B43"/>
          </p15:clr>
        </p15:guide>
        <p15:guide id="15" pos="2695">
          <p15:clr>
            <a:srgbClr val="F26B43"/>
          </p15:clr>
        </p15:guide>
        <p15:guide id="16" pos="6185">
          <p15:clr>
            <a:srgbClr val="F26B43"/>
          </p15:clr>
        </p15:guide>
        <p15:guide id="17" pos="3783">
          <p15:clr>
            <a:srgbClr val="F26B43"/>
          </p15:clr>
        </p15:guide>
        <p15:guide id="18" pos="3896">
          <p15:clr>
            <a:srgbClr val="F26B43"/>
          </p15:clr>
        </p15:guide>
        <p15:guide id="19" pos="3840">
          <p15:clr>
            <a:srgbClr val="F26B43"/>
          </p15:clr>
        </p15:guide>
        <p15:guide id="20" pos="6299">
          <p15:clr>
            <a:srgbClr val="F26B43"/>
          </p15:clr>
        </p15:guide>
        <p15:guide id="21" orient="horz" pos="1049">
          <p15:clr>
            <a:srgbClr val="F26B43"/>
          </p15:clr>
        </p15:guide>
        <p15:guide id="22" orient="horz" pos="641">
          <p15:clr>
            <a:srgbClr val="F26B43"/>
          </p15:clr>
        </p15:guide>
        <p15:guide id="23" orient="horz" pos="28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qlserveranalysisservices.com/OLAPPapers/AttributeRelationships.htm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31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4" Type="http://schemas.openxmlformats.org/officeDocument/2006/relationships/comments" Target="../comments/commen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7F669A1-88DE-4AFE-B1BC-556AA22E998E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8EE8A35B-752B-49A6-94BE-DF689BD237FD}"/>
              </a:ext>
            </a:extLst>
          </p:cNvPr>
          <p:cNvGrpSpPr>
            <a:grpSpLocks noChangeAspect="1"/>
          </p:cNvGrpSpPr>
          <p:nvPr/>
        </p:nvGrpSpPr>
        <p:grpSpPr>
          <a:xfrm>
            <a:off x="475325" y="457200"/>
            <a:ext cx="1998000" cy="374400"/>
            <a:chOff x="398463" y="404813"/>
            <a:chExt cx="1627187" cy="307976"/>
          </a:xfrm>
          <a:solidFill>
            <a:sysClr val="windowText" lastClr="000000"/>
          </a:solidFill>
        </p:grpSpPr>
        <p:sp>
          <p:nvSpPr>
            <p:cNvPr id="17" name="Oval 5">
              <a:extLst>
                <a:ext uri="{FF2B5EF4-FFF2-40B4-BE49-F238E27FC236}">
                  <a16:creationId xmlns:a16="http://schemas.microsoft.com/office/drawing/2014/main" id="{3A559AC3-8088-4CCD-9647-E6AEE12B200C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938338" y="625476"/>
              <a:ext cx="87312" cy="87313"/>
            </a:xfrm>
            <a:prstGeom prst="ellipse">
              <a:avLst/>
            </a:prstGeom>
            <a:solidFill>
              <a:srgbClr val="86BC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E4154FBC-ECB8-4141-BCD1-400FDF07BCF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8463" y="406401"/>
              <a:ext cx="247650" cy="301625"/>
            </a:xfrm>
            <a:custGeom>
              <a:avLst/>
              <a:gdLst>
                <a:gd name="T0" fmla="*/ 287 w 287"/>
                <a:gd name="T1" fmla="*/ 166 h 347"/>
                <a:gd name="T2" fmla="*/ 240 w 287"/>
                <a:gd name="T3" fmla="*/ 300 h 347"/>
                <a:gd name="T4" fmla="*/ 109 w 287"/>
                <a:gd name="T5" fmla="*/ 347 h 347"/>
                <a:gd name="T6" fmla="*/ 0 w 287"/>
                <a:gd name="T7" fmla="*/ 347 h 347"/>
                <a:gd name="T8" fmla="*/ 0 w 287"/>
                <a:gd name="T9" fmla="*/ 0 h 347"/>
                <a:gd name="T10" fmla="*/ 117 w 287"/>
                <a:gd name="T11" fmla="*/ 0 h 347"/>
                <a:gd name="T12" fmla="*/ 243 w 287"/>
                <a:gd name="T13" fmla="*/ 43 h 347"/>
                <a:gd name="T14" fmla="*/ 287 w 287"/>
                <a:gd name="T15" fmla="*/ 166 h 347"/>
                <a:gd name="T16" fmla="*/ 192 w 287"/>
                <a:gd name="T17" fmla="*/ 170 h 347"/>
                <a:gd name="T18" fmla="*/ 174 w 287"/>
                <a:gd name="T19" fmla="*/ 99 h 347"/>
                <a:gd name="T20" fmla="*/ 118 w 287"/>
                <a:gd name="T21" fmla="*/ 76 h 347"/>
                <a:gd name="T22" fmla="*/ 91 w 287"/>
                <a:gd name="T23" fmla="*/ 76 h 347"/>
                <a:gd name="T24" fmla="*/ 91 w 287"/>
                <a:gd name="T25" fmla="*/ 270 h 347"/>
                <a:gd name="T26" fmla="*/ 111 w 287"/>
                <a:gd name="T27" fmla="*/ 270 h 347"/>
                <a:gd name="T28" fmla="*/ 173 w 287"/>
                <a:gd name="T29" fmla="*/ 245 h 347"/>
                <a:gd name="T30" fmla="*/ 192 w 287"/>
                <a:gd name="T31" fmla="*/ 170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87" h="347">
                  <a:moveTo>
                    <a:pt x="287" y="166"/>
                  </a:moveTo>
                  <a:cubicBezTo>
                    <a:pt x="287" y="224"/>
                    <a:pt x="271" y="269"/>
                    <a:pt x="240" y="300"/>
                  </a:cubicBezTo>
                  <a:cubicBezTo>
                    <a:pt x="209" y="331"/>
                    <a:pt x="165" y="347"/>
                    <a:pt x="109" y="347"/>
                  </a:cubicBezTo>
                  <a:cubicBezTo>
                    <a:pt x="0" y="347"/>
                    <a:pt x="0" y="347"/>
                    <a:pt x="0" y="34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71" y="0"/>
                    <a:pt x="213" y="15"/>
                    <a:pt x="243" y="43"/>
                  </a:cubicBezTo>
                  <a:cubicBezTo>
                    <a:pt x="272" y="72"/>
                    <a:pt x="287" y="113"/>
                    <a:pt x="287" y="166"/>
                  </a:cubicBezTo>
                  <a:moveTo>
                    <a:pt x="192" y="170"/>
                  </a:moveTo>
                  <a:cubicBezTo>
                    <a:pt x="192" y="138"/>
                    <a:pt x="186" y="114"/>
                    <a:pt x="174" y="99"/>
                  </a:cubicBezTo>
                  <a:cubicBezTo>
                    <a:pt x="161" y="84"/>
                    <a:pt x="143" y="76"/>
                    <a:pt x="118" y="76"/>
                  </a:cubicBezTo>
                  <a:cubicBezTo>
                    <a:pt x="91" y="76"/>
                    <a:pt x="91" y="76"/>
                    <a:pt x="91" y="76"/>
                  </a:cubicBezTo>
                  <a:cubicBezTo>
                    <a:pt x="91" y="270"/>
                    <a:pt x="91" y="270"/>
                    <a:pt x="91" y="270"/>
                  </a:cubicBezTo>
                  <a:cubicBezTo>
                    <a:pt x="111" y="270"/>
                    <a:pt x="111" y="270"/>
                    <a:pt x="111" y="270"/>
                  </a:cubicBezTo>
                  <a:cubicBezTo>
                    <a:pt x="139" y="270"/>
                    <a:pt x="160" y="262"/>
                    <a:pt x="173" y="245"/>
                  </a:cubicBezTo>
                  <a:cubicBezTo>
                    <a:pt x="186" y="229"/>
                    <a:pt x="192" y="204"/>
                    <a:pt x="192" y="17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19" name="Rectangle 7">
              <a:extLst>
                <a:ext uri="{FF2B5EF4-FFF2-40B4-BE49-F238E27FC236}">
                  <a16:creationId xmlns:a16="http://schemas.microsoft.com/office/drawing/2014/main" id="{98B854CB-2C72-4A81-8EB8-19EFC6B3E0B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906463" y="404813"/>
              <a:ext cx="74612" cy="3032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0C88A5F0-A05C-4D0A-BB92-53804953C4B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11238" y="479426"/>
              <a:ext cx="215900" cy="231775"/>
            </a:xfrm>
            <a:custGeom>
              <a:avLst/>
              <a:gdLst>
                <a:gd name="T0" fmla="*/ 252 w 252"/>
                <a:gd name="T1" fmla="*/ 133 h 267"/>
                <a:gd name="T2" fmla="*/ 218 w 252"/>
                <a:gd name="T3" fmla="*/ 232 h 267"/>
                <a:gd name="T4" fmla="*/ 125 w 252"/>
                <a:gd name="T5" fmla="*/ 267 h 267"/>
                <a:gd name="T6" fmla="*/ 34 w 252"/>
                <a:gd name="T7" fmla="*/ 231 h 267"/>
                <a:gd name="T8" fmla="*/ 0 w 252"/>
                <a:gd name="T9" fmla="*/ 133 h 267"/>
                <a:gd name="T10" fmla="*/ 33 w 252"/>
                <a:gd name="T11" fmla="*/ 35 h 267"/>
                <a:gd name="T12" fmla="*/ 127 w 252"/>
                <a:gd name="T13" fmla="*/ 0 h 267"/>
                <a:gd name="T14" fmla="*/ 192 w 252"/>
                <a:gd name="T15" fmla="*/ 16 h 267"/>
                <a:gd name="T16" fmla="*/ 236 w 252"/>
                <a:gd name="T17" fmla="*/ 63 h 267"/>
                <a:gd name="T18" fmla="*/ 252 w 252"/>
                <a:gd name="T19" fmla="*/ 133 h 267"/>
                <a:gd name="T20" fmla="*/ 88 w 252"/>
                <a:gd name="T21" fmla="*/ 133 h 267"/>
                <a:gd name="T22" fmla="*/ 97 w 252"/>
                <a:gd name="T23" fmla="*/ 184 h 267"/>
                <a:gd name="T24" fmla="*/ 126 w 252"/>
                <a:gd name="T25" fmla="*/ 201 h 267"/>
                <a:gd name="T26" fmla="*/ 155 w 252"/>
                <a:gd name="T27" fmla="*/ 184 h 267"/>
                <a:gd name="T28" fmla="*/ 163 w 252"/>
                <a:gd name="T29" fmla="*/ 133 h 267"/>
                <a:gd name="T30" fmla="*/ 155 w 252"/>
                <a:gd name="T31" fmla="*/ 83 h 267"/>
                <a:gd name="T32" fmla="*/ 126 w 252"/>
                <a:gd name="T33" fmla="*/ 66 h 267"/>
                <a:gd name="T34" fmla="*/ 97 w 252"/>
                <a:gd name="T35" fmla="*/ 83 h 267"/>
                <a:gd name="T36" fmla="*/ 88 w 252"/>
                <a:gd name="T37" fmla="*/ 133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52" h="267">
                  <a:moveTo>
                    <a:pt x="252" y="133"/>
                  </a:moveTo>
                  <a:cubicBezTo>
                    <a:pt x="252" y="175"/>
                    <a:pt x="241" y="208"/>
                    <a:pt x="218" y="232"/>
                  </a:cubicBezTo>
                  <a:cubicBezTo>
                    <a:pt x="196" y="256"/>
                    <a:pt x="165" y="267"/>
                    <a:pt x="125" y="267"/>
                  </a:cubicBezTo>
                  <a:cubicBezTo>
                    <a:pt x="87" y="267"/>
                    <a:pt x="56" y="255"/>
                    <a:pt x="34" y="231"/>
                  </a:cubicBezTo>
                  <a:cubicBezTo>
                    <a:pt x="11" y="207"/>
                    <a:pt x="0" y="174"/>
                    <a:pt x="0" y="133"/>
                  </a:cubicBezTo>
                  <a:cubicBezTo>
                    <a:pt x="0" y="91"/>
                    <a:pt x="11" y="58"/>
                    <a:pt x="33" y="35"/>
                  </a:cubicBezTo>
                  <a:cubicBezTo>
                    <a:pt x="55" y="12"/>
                    <a:pt x="86" y="0"/>
                    <a:pt x="127" y="0"/>
                  </a:cubicBezTo>
                  <a:cubicBezTo>
                    <a:pt x="151" y="0"/>
                    <a:pt x="173" y="5"/>
                    <a:pt x="192" y="16"/>
                  </a:cubicBezTo>
                  <a:cubicBezTo>
                    <a:pt x="211" y="27"/>
                    <a:pt x="226" y="42"/>
                    <a:pt x="236" y="63"/>
                  </a:cubicBezTo>
                  <a:cubicBezTo>
                    <a:pt x="247" y="83"/>
                    <a:pt x="252" y="106"/>
                    <a:pt x="252" y="133"/>
                  </a:cubicBezTo>
                  <a:moveTo>
                    <a:pt x="88" y="133"/>
                  </a:moveTo>
                  <a:cubicBezTo>
                    <a:pt x="88" y="155"/>
                    <a:pt x="91" y="172"/>
                    <a:pt x="97" y="184"/>
                  </a:cubicBezTo>
                  <a:cubicBezTo>
                    <a:pt x="103" y="195"/>
                    <a:pt x="112" y="201"/>
                    <a:pt x="126" y="201"/>
                  </a:cubicBezTo>
                  <a:cubicBezTo>
                    <a:pt x="140" y="201"/>
                    <a:pt x="149" y="195"/>
                    <a:pt x="155" y="184"/>
                  </a:cubicBezTo>
                  <a:cubicBezTo>
                    <a:pt x="160" y="172"/>
                    <a:pt x="163" y="155"/>
                    <a:pt x="163" y="133"/>
                  </a:cubicBezTo>
                  <a:cubicBezTo>
                    <a:pt x="163" y="111"/>
                    <a:pt x="160" y="94"/>
                    <a:pt x="155" y="83"/>
                  </a:cubicBezTo>
                  <a:cubicBezTo>
                    <a:pt x="149" y="72"/>
                    <a:pt x="139" y="66"/>
                    <a:pt x="126" y="66"/>
                  </a:cubicBezTo>
                  <a:cubicBezTo>
                    <a:pt x="112" y="66"/>
                    <a:pt x="103" y="72"/>
                    <a:pt x="97" y="83"/>
                  </a:cubicBezTo>
                  <a:cubicBezTo>
                    <a:pt x="91" y="94"/>
                    <a:pt x="88" y="111"/>
                    <a:pt x="88" y="13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21" name="Rectangle 9">
              <a:extLst>
                <a:ext uri="{FF2B5EF4-FFF2-40B4-BE49-F238E27FC236}">
                  <a16:creationId xmlns:a16="http://schemas.microsoft.com/office/drawing/2014/main" id="{58EBF254-E2A8-4C89-B794-C49F06F61EE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257300" y="482601"/>
              <a:ext cx="74612" cy="2254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22" name="Rectangle 10">
              <a:extLst>
                <a:ext uri="{FF2B5EF4-FFF2-40B4-BE49-F238E27FC236}">
                  <a16:creationId xmlns:a16="http://schemas.microsoft.com/office/drawing/2014/main" id="{B9A870B4-41B9-467D-9411-82BE8B50C218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257300" y="404813"/>
              <a:ext cx="74612" cy="508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1EA6FDD3-F5B9-4AE5-8D61-C1BD5F34FEB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62075" y="411163"/>
              <a:ext cx="158750" cy="300038"/>
            </a:xfrm>
            <a:custGeom>
              <a:avLst/>
              <a:gdLst>
                <a:gd name="T0" fmla="*/ 142 w 184"/>
                <a:gd name="T1" fmla="*/ 274 h 344"/>
                <a:gd name="T2" fmla="*/ 184 w 184"/>
                <a:gd name="T3" fmla="*/ 265 h 344"/>
                <a:gd name="T4" fmla="*/ 184 w 184"/>
                <a:gd name="T5" fmla="*/ 330 h 344"/>
                <a:gd name="T6" fmla="*/ 150 w 184"/>
                <a:gd name="T7" fmla="*/ 341 h 344"/>
                <a:gd name="T8" fmla="*/ 113 w 184"/>
                <a:gd name="T9" fmla="*/ 344 h 344"/>
                <a:gd name="T10" fmla="*/ 50 w 184"/>
                <a:gd name="T11" fmla="*/ 322 h 344"/>
                <a:gd name="T12" fmla="*/ 30 w 184"/>
                <a:gd name="T13" fmla="*/ 255 h 344"/>
                <a:gd name="T14" fmla="*/ 30 w 184"/>
                <a:gd name="T15" fmla="*/ 148 h 344"/>
                <a:gd name="T16" fmla="*/ 0 w 184"/>
                <a:gd name="T17" fmla="*/ 148 h 344"/>
                <a:gd name="T18" fmla="*/ 0 w 184"/>
                <a:gd name="T19" fmla="*/ 81 h 344"/>
                <a:gd name="T20" fmla="*/ 30 w 184"/>
                <a:gd name="T21" fmla="*/ 81 h 344"/>
                <a:gd name="T22" fmla="*/ 30 w 184"/>
                <a:gd name="T23" fmla="*/ 16 h 344"/>
                <a:gd name="T24" fmla="*/ 118 w 184"/>
                <a:gd name="T25" fmla="*/ 0 h 344"/>
                <a:gd name="T26" fmla="*/ 118 w 184"/>
                <a:gd name="T27" fmla="*/ 81 h 344"/>
                <a:gd name="T28" fmla="*/ 174 w 184"/>
                <a:gd name="T29" fmla="*/ 81 h 344"/>
                <a:gd name="T30" fmla="*/ 174 w 184"/>
                <a:gd name="T31" fmla="*/ 148 h 344"/>
                <a:gd name="T32" fmla="*/ 118 w 184"/>
                <a:gd name="T33" fmla="*/ 148 h 344"/>
                <a:gd name="T34" fmla="*/ 118 w 184"/>
                <a:gd name="T35" fmla="*/ 249 h 344"/>
                <a:gd name="T36" fmla="*/ 142 w 184"/>
                <a:gd name="T37" fmla="*/ 274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84" h="344">
                  <a:moveTo>
                    <a:pt x="142" y="274"/>
                  </a:moveTo>
                  <a:cubicBezTo>
                    <a:pt x="153" y="274"/>
                    <a:pt x="167" y="271"/>
                    <a:pt x="184" y="265"/>
                  </a:cubicBezTo>
                  <a:cubicBezTo>
                    <a:pt x="184" y="330"/>
                    <a:pt x="184" y="330"/>
                    <a:pt x="184" y="330"/>
                  </a:cubicBezTo>
                  <a:cubicBezTo>
                    <a:pt x="172" y="335"/>
                    <a:pt x="161" y="339"/>
                    <a:pt x="150" y="341"/>
                  </a:cubicBezTo>
                  <a:cubicBezTo>
                    <a:pt x="140" y="343"/>
                    <a:pt x="127" y="344"/>
                    <a:pt x="113" y="344"/>
                  </a:cubicBezTo>
                  <a:cubicBezTo>
                    <a:pt x="84" y="344"/>
                    <a:pt x="63" y="337"/>
                    <a:pt x="50" y="322"/>
                  </a:cubicBezTo>
                  <a:cubicBezTo>
                    <a:pt x="37" y="308"/>
                    <a:pt x="30" y="285"/>
                    <a:pt x="30" y="255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30" y="81"/>
                    <a:pt x="30" y="81"/>
                    <a:pt x="30" y="81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118" y="0"/>
                    <a:pt x="118" y="0"/>
                    <a:pt x="118" y="0"/>
                  </a:cubicBezTo>
                  <a:cubicBezTo>
                    <a:pt x="118" y="81"/>
                    <a:pt x="118" y="81"/>
                    <a:pt x="118" y="81"/>
                  </a:cubicBezTo>
                  <a:cubicBezTo>
                    <a:pt x="174" y="81"/>
                    <a:pt x="174" y="81"/>
                    <a:pt x="174" y="81"/>
                  </a:cubicBezTo>
                  <a:cubicBezTo>
                    <a:pt x="174" y="148"/>
                    <a:pt x="174" y="148"/>
                    <a:pt x="174" y="148"/>
                  </a:cubicBezTo>
                  <a:cubicBezTo>
                    <a:pt x="118" y="148"/>
                    <a:pt x="118" y="148"/>
                    <a:pt x="118" y="148"/>
                  </a:cubicBezTo>
                  <a:cubicBezTo>
                    <a:pt x="118" y="249"/>
                    <a:pt x="118" y="249"/>
                    <a:pt x="118" y="249"/>
                  </a:cubicBezTo>
                  <a:cubicBezTo>
                    <a:pt x="118" y="266"/>
                    <a:pt x="126" y="274"/>
                    <a:pt x="142" y="27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563F5B50-E90F-4045-8EAD-7AF0388BAC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35113" y="411163"/>
              <a:ext cx="158750" cy="300038"/>
            </a:xfrm>
            <a:custGeom>
              <a:avLst/>
              <a:gdLst>
                <a:gd name="T0" fmla="*/ 142 w 184"/>
                <a:gd name="T1" fmla="*/ 274 h 344"/>
                <a:gd name="T2" fmla="*/ 184 w 184"/>
                <a:gd name="T3" fmla="*/ 265 h 344"/>
                <a:gd name="T4" fmla="*/ 184 w 184"/>
                <a:gd name="T5" fmla="*/ 330 h 344"/>
                <a:gd name="T6" fmla="*/ 151 w 184"/>
                <a:gd name="T7" fmla="*/ 341 h 344"/>
                <a:gd name="T8" fmla="*/ 114 w 184"/>
                <a:gd name="T9" fmla="*/ 344 h 344"/>
                <a:gd name="T10" fmla="*/ 50 w 184"/>
                <a:gd name="T11" fmla="*/ 322 h 344"/>
                <a:gd name="T12" fmla="*/ 31 w 184"/>
                <a:gd name="T13" fmla="*/ 255 h 344"/>
                <a:gd name="T14" fmla="*/ 31 w 184"/>
                <a:gd name="T15" fmla="*/ 148 h 344"/>
                <a:gd name="T16" fmla="*/ 0 w 184"/>
                <a:gd name="T17" fmla="*/ 148 h 344"/>
                <a:gd name="T18" fmla="*/ 0 w 184"/>
                <a:gd name="T19" fmla="*/ 81 h 344"/>
                <a:gd name="T20" fmla="*/ 31 w 184"/>
                <a:gd name="T21" fmla="*/ 81 h 344"/>
                <a:gd name="T22" fmla="*/ 31 w 184"/>
                <a:gd name="T23" fmla="*/ 15 h 344"/>
                <a:gd name="T24" fmla="*/ 119 w 184"/>
                <a:gd name="T25" fmla="*/ 0 h 344"/>
                <a:gd name="T26" fmla="*/ 119 w 184"/>
                <a:gd name="T27" fmla="*/ 81 h 344"/>
                <a:gd name="T28" fmla="*/ 174 w 184"/>
                <a:gd name="T29" fmla="*/ 81 h 344"/>
                <a:gd name="T30" fmla="*/ 174 w 184"/>
                <a:gd name="T31" fmla="*/ 148 h 344"/>
                <a:gd name="T32" fmla="*/ 119 w 184"/>
                <a:gd name="T33" fmla="*/ 148 h 344"/>
                <a:gd name="T34" fmla="*/ 119 w 184"/>
                <a:gd name="T35" fmla="*/ 249 h 344"/>
                <a:gd name="T36" fmla="*/ 142 w 184"/>
                <a:gd name="T37" fmla="*/ 274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84" h="344">
                  <a:moveTo>
                    <a:pt x="142" y="274"/>
                  </a:moveTo>
                  <a:cubicBezTo>
                    <a:pt x="154" y="274"/>
                    <a:pt x="168" y="271"/>
                    <a:pt x="184" y="265"/>
                  </a:cubicBezTo>
                  <a:cubicBezTo>
                    <a:pt x="184" y="330"/>
                    <a:pt x="184" y="330"/>
                    <a:pt x="184" y="330"/>
                  </a:cubicBezTo>
                  <a:cubicBezTo>
                    <a:pt x="173" y="335"/>
                    <a:pt x="161" y="339"/>
                    <a:pt x="151" y="341"/>
                  </a:cubicBezTo>
                  <a:cubicBezTo>
                    <a:pt x="140" y="343"/>
                    <a:pt x="128" y="344"/>
                    <a:pt x="114" y="344"/>
                  </a:cubicBezTo>
                  <a:cubicBezTo>
                    <a:pt x="84" y="344"/>
                    <a:pt x="63" y="337"/>
                    <a:pt x="50" y="322"/>
                  </a:cubicBezTo>
                  <a:cubicBezTo>
                    <a:pt x="37" y="308"/>
                    <a:pt x="31" y="285"/>
                    <a:pt x="31" y="255"/>
                  </a:cubicBezTo>
                  <a:cubicBezTo>
                    <a:pt x="31" y="148"/>
                    <a:pt x="31" y="148"/>
                    <a:pt x="31" y="14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31" y="81"/>
                    <a:pt x="31" y="81"/>
                    <a:pt x="31" y="81"/>
                  </a:cubicBezTo>
                  <a:cubicBezTo>
                    <a:pt x="31" y="15"/>
                    <a:pt x="31" y="15"/>
                    <a:pt x="31" y="15"/>
                  </a:cubicBezTo>
                  <a:cubicBezTo>
                    <a:pt x="119" y="0"/>
                    <a:pt x="119" y="0"/>
                    <a:pt x="119" y="0"/>
                  </a:cubicBezTo>
                  <a:cubicBezTo>
                    <a:pt x="119" y="81"/>
                    <a:pt x="119" y="81"/>
                    <a:pt x="119" y="81"/>
                  </a:cubicBezTo>
                  <a:cubicBezTo>
                    <a:pt x="174" y="81"/>
                    <a:pt x="174" y="81"/>
                    <a:pt x="174" y="81"/>
                  </a:cubicBezTo>
                  <a:cubicBezTo>
                    <a:pt x="174" y="148"/>
                    <a:pt x="174" y="148"/>
                    <a:pt x="174" y="148"/>
                  </a:cubicBezTo>
                  <a:cubicBezTo>
                    <a:pt x="119" y="148"/>
                    <a:pt x="119" y="148"/>
                    <a:pt x="119" y="148"/>
                  </a:cubicBezTo>
                  <a:cubicBezTo>
                    <a:pt x="119" y="249"/>
                    <a:pt x="119" y="249"/>
                    <a:pt x="119" y="249"/>
                  </a:cubicBezTo>
                  <a:cubicBezTo>
                    <a:pt x="119" y="266"/>
                    <a:pt x="127" y="274"/>
                    <a:pt x="142" y="27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25" name="Freeform 13">
              <a:extLst>
                <a:ext uri="{FF2B5EF4-FFF2-40B4-BE49-F238E27FC236}">
                  <a16:creationId xmlns:a16="http://schemas.microsoft.com/office/drawing/2014/main" id="{3F0B79B5-0E36-40C8-9EC2-1DB0D0316C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9738" y="479426"/>
              <a:ext cx="211137" cy="231775"/>
            </a:xfrm>
            <a:custGeom>
              <a:avLst/>
              <a:gdLst>
                <a:gd name="T0" fmla="*/ 213 w 244"/>
                <a:gd name="T1" fmla="*/ 30 h 267"/>
                <a:gd name="T2" fmla="*/ 125 w 244"/>
                <a:gd name="T3" fmla="*/ 0 h 267"/>
                <a:gd name="T4" fmla="*/ 33 w 244"/>
                <a:gd name="T5" fmla="*/ 35 h 267"/>
                <a:gd name="T6" fmla="*/ 0 w 244"/>
                <a:gd name="T7" fmla="*/ 135 h 267"/>
                <a:gd name="T8" fmla="*/ 35 w 244"/>
                <a:gd name="T9" fmla="*/ 233 h 267"/>
                <a:gd name="T10" fmla="*/ 133 w 244"/>
                <a:gd name="T11" fmla="*/ 267 h 267"/>
                <a:gd name="T12" fmla="*/ 185 w 244"/>
                <a:gd name="T13" fmla="*/ 263 h 267"/>
                <a:gd name="T14" fmla="*/ 227 w 244"/>
                <a:gd name="T15" fmla="*/ 249 h 267"/>
                <a:gd name="T16" fmla="*/ 214 w 244"/>
                <a:gd name="T17" fmla="*/ 190 h 267"/>
                <a:gd name="T18" fmla="*/ 186 w 244"/>
                <a:gd name="T19" fmla="*/ 200 h 267"/>
                <a:gd name="T20" fmla="*/ 144 w 244"/>
                <a:gd name="T21" fmla="*/ 204 h 267"/>
                <a:gd name="T22" fmla="*/ 104 w 244"/>
                <a:gd name="T23" fmla="*/ 192 h 267"/>
                <a:gd name="T24" fmla="*/ 88 w 244"/>
                <a:gd name="T25" fmla="*/ 158 h 267"/>
                <a:gd name="T26" fmla="*/ 244 w 244"/>
                <a:gd name="T27" fmla="*/ 158 h 267"/>
                <a:gd name="T28" fmla="*/ 244 w 244"/>
                <a:gd name="T29" fmla="*/ 118 h 267"/>
                <a:gd name="T30" fmla="*/ 213 w 244"/>
                <a:gd name="T31" fmla="*/ 30 h 267"/>
                <a:gd name="T32" fmla="*/ 90 w 244"/>
                <a:gd name="T33" fmla="*/ 102 h 267"/>
                <a:gd name="T34" fmla="*/ 102 w 244"/>
                <a:gd name="T35" fmla="*/ 70 h 267"/>
                <a:gd name="T36" fmla="*/ 128 w 244"/>
                <a:gd name="T37" fmla="*/ 61 h 267"/>
                <a:gd name="T38" fmla="*/ 155 w 244"/>
                <a:gd name="T39" fmla="*/ 72 h 267"/>
                <a:gd name="T40" fmla="*/ 165 w 244"/>
                <a:gd name="T41" fmla="*/ 102 h 267"/>
                <a:gd name="T42" fmla="*/ 90 w 244"/>
                <a:gd name="T43" fmla="*/ 102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44" h="267">
                  <a:moveTo>
                    <a:pt x="213" y="30"/>
                  </a:moveTo>
                  <a:cubicBezTo>
                    <a:pt x="192" y="10"/>
                    <a:pt x="163" y="0"/>
                    <a:pt x="125" y="0"/>
                  </a:cubicBezTo>
                  <a:cubicBezTo>
                    <a:pt x="85" y="0"/>
                    <a:pt x="54" y="12"/>
                    <a:pt x="33" y="35"/>
                  </a:cubicBezTo>
                  <a:cubicBezTo>
                    <a:pt x="11" y="58"/>
                    <a:pt x="0" y="92"/>
                    <a:pt x="0" y="135"/>
                  </a:cubicBezTo>
                  <a:cubicBezTo>
                    <a:pt x="0" y="178"/>
                    <a:pt x="12" y="210"/>
                    <a:pt x="35" y="233"/>
                  </a:cubicBezTo>
                  <a:cubicBezTo>
                    <a:pt x="59" y="256"/>
                    <a:pt x="91" y="267"/>
                    <a:pt x="133" y="267"/>
                  </a:cubicBezTo>
                  <a:cubicBezTo>
                    <a:pt x="153" y="267"/>
                    <a:pt x="171" y="266"/>
                    <a:pt x="185" y="263"/>
                  </a:cubicBezTo>
                  <a:cubicBezTo>
                    <a:pt x="200" y="261"/>
                    <a:pt x="214" y="256"/>
                    <a:pt x="227" y="249"/>
                  </a:cubicBezTo>
                  <a:cubicBezTo>
                    <a:pt x="214" y="190"/>
                    <a:pt x="214" y="190"/>
                    <a:pt x="214" y="190"/>
                  </a:cubicBezTo>
                  <a:cubicBezTo>
                    <a:pt x="204" y="194"/>
                    <a:pt x="195" y="197"/>
                    <a:pt x="186" y="200"/>
                  </a:cubicBezTo>
                  <a:cubicBezTo>
                    <a:pt x="173" y="202"/>
                    <a:pt x="159" y="204"/>
                    <a:pt x="144" y="204"/>
                  </a:cubicBezTo>
                  <a:cubicBezTo>
                    <a:pt x="127" y="204"/>
                    <a:pt x="114" y="200"/>
                    <a:pt x="104" y="192"/>
                  </a:cubicBezTo>
                  <a:cubicBezTo>
                    <a:pt x="94" y="183"/>
                    <a:pt x="89" y="172"/>
                    <a:pt x="88" y="158"/>
                  </a:cubicBezTo>
                  <a:cubicBezTo>
                    <a:pt x="244" y="158"/>
                    <a:pt x="244" y="158"/>
                    <a:pt x="244" y="158"/>
                  </a:cubicBezTo>
                  <a:cubicBezTo>
                    <a:pt x="244" y="118"/>
                    <a:pt x="244" y="118"/>
                    <a:pt x="244" y="118"/>
                  </a:cubicBezTo>
                  <a:cubicBezTo>
                    <a:pt x="244" y="80"/>
                    <a:pt x="234" y="51"/>
                    <a:pt x="213" y="30"/>
                  </a:cubicBezTo>
                  <a:moveTo>
                    <a:pt x="90" y="102"/>
                  </a:moveTo>
                  <a:cubicBezTo>
                    <a:pt x="91" y="87"/>
                    <a:pt x="95" y="77"/>
                    <a:pt x="102" y="70"/>
                  </a:cubicBezTo>
                  <a:cubicBezTo>
                    <a:pt x="109" y="64"/>
                    <a:pt x="118" y="61"/>
                    <a:pt x="128" y="61"/>
                  </a:cubicBezTo>
                  <a:cubicBezTo>
                    <a:pt x="139" y="61"/>
                    <a:pt x="148" y="64"/>
                    <a:pt x="155" y="72"/>
                  </a:cubicBezTo>
                  <a:cubicBezTo>
                    <a:pt x="161" y="79"/>
                    <a:pt x="165" y="89"/>
                    <a:pt x="165" y="102"/>
                  </a:cubicBezTo>
                  <a:lnTo>
                    <a:pt x="90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26" name="Freeform 14">
              <a:extLst>
                <a:ext uri="{FF2B5EF4-FFF2-40B4-BE49-F238E27FC236}">
                  <a16:creationId xmlns:a16="http://schemas.microsoft.com/office/drawing/2014/main" id="{2B94E7DD-4663-4B6C-B03A-059B7C95FB3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68338" y="479426"/>
              <a:ext cx="209550" cy="231775"/>
            </a:xfrm>
            <a:custGeom>
              <a:avLst/>
              <a:gdLst>
                <a:gd name="T0" fmla="*/ 212 w 243"/>
                <a:gd name="T1" fmla="*/ 30 h 267"/>
                <a:gd name="T2" fmla="*/ 124 w 243"/>
                <a:gd name="T3" fmla="*/ 0 h 267"/>
                <a:gd name="T4" fmla="*/ 32 w 243"/>
                <a:gd name="T5" fmla="*/ 35 h 267"/>
                <a:gd name="T6" fmla="*/ 0 w 243"/>
                <a:gd name="T7" fmla="*/ 135 h 267"/>
                <a:gd name="T8" fmla="*/ 35 w 243"/>
                <a:gd name="T9" fmla="*/ 233 h 267"/>
                <a:gd name="T10" fmla="*/ 132 w 243"/>
                <a:gd name="T11" fmla="*/ 267 h 267"/>
                <a:gd name="T12" fmla="*/ 184 w 243"/>
                <a:gd name="T13" fmla="*/ 263 h 267"/>
                <a:gd name="T14" fmla="*/ 227 w 243"/>
                <a:gd name="T15" fmla="*/ 249 h 267"/>
                <a:gd name="T16" fmla="*/ 213 w 243"/>
                <a:gd name="T17" fmla="*/ 190 h 267"/>
                <a:gd name="T18" fmla="*/ 185 w 243"/>
                <a:gd name="T19" fmla="*/ 200 h 267"/>
                <a:gd name="T20" fmla="*/ 143 w 243"/>
                <a:gd name="T21" fmla="*/ 204 h 267"/>
                <a:gd name="T22" fmla="*/ 103 w 243"/>
                <a:gd name="T23" fmla="*/ 192 h 267"/>
                <a:gd name="T24" fmla="*/ 88 w 243"/>
                <a:gd name="T25" fmla="*/ 158 h 267"/>
                <a:gd name="T26" fmla="*/ 243 w 243"/>
                <a:gd name="T27" fmla="*/ 158 h 267"/>
                <a:gd name="T28" fmla="*/ 243 w 243"/>
                <a:gd name="T29" fmla="*/ 118 h 267"/>
                <a:gd name="T30" fmla="*/ 212 w 243"/>
                <a:gd name="T31" fmla="*/ 30 h 267"/>
                <a:gd name="T32" fmla="*/ 89 w 243"/>
                <a:gd name="T33" fmla="*/ 102 h 267"/>
                <a:gd name="T34" fmla="*/ 102 w 243"/>
                <a:gd name="T35" fmla="*/ 70 h 267"/>
                <a:gd name="T36" fmla="*/ 127 w 243"/>
                <a:gd name="T37" fmla="*/ 61 h 267"/>
                <a:gd name="T38" fmla="*/ 154 w 243"/>
                <a:gd name="T39" fmla="*/ 72 h 267"/>
                <a:gd name="T40" fmla="*/ 164 w 243"/>
                <a:gd name="T41" fmla="*/ 102 h 267"/>
                <a:gd name="T42" fmla="*/ 89 w 243"/>
                <a:gd name="T43" fmla="*/ 102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43" h="267">
                  <a:moveTo>
                    <a:pt x="212" y="30"/>
                  </a:moveTo>
                  <a:cubicBezTo>
                    <a:pt x="191" y="10"/>
                    <a:pt x="162" y="0"/>
                    <a:pt x="124" y="0"/>
                  </a:cubicBezTo>
                  <a:cubicBezTo>
                    <a:pt x="84" y="0"/>
                    <a:pt x="53" y="12"/>
                    <a:pt x="32" y="35"/>
                  </a:cubicBezTo>
                  <a:cubicBezTo>
                    <a:pt x="10" y="58"/>
                    <a:pt x="0" y="92"/>
                    <a:pt x="0" y="135"/>
                  </a:cubicBezTo>
                  <a:cubicBezTo>
                    <a:pt x="0" y="178"/>
                    <a:pt x="11" y="210"/>
                    <a:pt x="35" y="233"/>
                  </a:cubicBezTo>
                  <a:cubicBezTo>
                    <a:pt x="58" y="256"/>
                    <a:pt x="90" y="267"/>
                    <a:pt x="132" y="267"/>
                  </a:cubicBezTo>
                  <a:cubicBezTo>
                    <a:pt x="153" y="267"/>
                    <a:pt x="170" y="266"/>
                    <a:pt x="184" y="263"/>
                  </a:cubicBezTo>
                  <a:cubicBezTo>
                    <a:pt x="199" y="261"/>
                    <a:pt x="213" y="256"/>
                    <a:pt x="227" y="249"/>
                  </a:cubicBezTo>
                  <a:cubicBezTo>
                    <a:pt x="213" y="190"/>
                    <a:pt x="213" y="190"/>
                    <a:pt x="213" y="190"/>
                  </a:cubicBezTo>
                  <a:cubicBezTo>
                    <a:pt x="203" y="194"/>
                    <a:pt x="194" y="197"/>
                    <a:pt x="185" y="200"/>
                  </a:cubicBezTo>
                  <a:cubicBezTo>
                    <a:pt x="172" y="202"/>
                    <a:pt x="158" y="204"/>
                    <a:pt x="143" y="204"/>
                  </a:cubicBezTo>
                  <a:cubicBezTo>
                    <a:pt x="126" y="204"/>
                    <a:pt x="113" y="200"/>
                    <a:pt x="103" y="192"/>
                  </a:cubicBezTo>
                  <a:cubicBezTo>
                    <a:pt x="93" y="183"/>
                    <a:pt x="88" y="172"/>
                    <a:pt x="88" y="158"/>
                  </a:cubicBezTo>
                  <a:cubicBezTo>
                    <a:pt x="243" y="158"/>
                    <a:pt x="243" y="158"/>
                    <a:pt x="243" y="158"/>
                  </a:cubicBezTo>
                  <a:cubicBezTo>
                    <a:pt x="243" y="118"/>
                    <a:pt x="243" y="118"/>
                    <a:pt x="243" y="118"/>
                  </a:cubicBezTo>
                  <a:cubicBezTo>
                    <a:pt x="243" y="80"/>
                    <a:pt x="233" y="51"/>
                    <a:pt x="212" y="30"/>
                  </a:cubicBezTo>
                  <a:moveTo>
                    <a:pt x="89" y="102"/>
                  </a:moveTo>
                  <a:cubicBezTo>
                    <a:pt x="91" y="87"/>
                    <a:pt x="95" y="77"/>
                    <a:pt x="102" y="70"/>
                  </a:cubicBezTo>
                  <a:cubicBezTo>
                    <a:pt x="108" y="64"/>
                    <a:pt x="117" y="61"/>
                    <a:pt x="127" y="61"/>
                  </a:cubicBezTo>
                  <a:cubicBezTo>
                    <a:pt x="138" y="61"/>
                    <a:pt x="147" y="64"/>
                    <a:pt x="154" y="72"/>
                  </a:cubicBezTo>
                  <a:cubicBezTo>
                    <a:pt x="160" y="79"/>
                    <a:pt x="164" y="89"/>
                    <a:pt x="164" y="102"/>
                  </a:cubicBezTo>
                  <a:lnTo>
                    <a:pt x="89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27" name="Title 11">
            <a:extLst>
              <a:ext uri="{FF2B5EF4-FFF2-40B4-BE49-F238E27FC236}">
                <a16:creationId xmlns:a16="http://schemas.microsoft.com/office/drawing/2014/main" id="{65FC6E6B-4DA5-456E-83B5-719CE6F61E74}"/>
              </a:ext>
            </a:extLst>
          </p:cNvPr>
          <p:cNvSpPr txBox="1">
            <a:spLocks/>
          </p:cNvSpPr>
          <p:nvPr/>
        </p:nvSpPr>
        <p:spPr>
          <a:xfrm>
            <a:off x="501650" y="5186207"/>
            <a:ext cx="6360543" cy="89598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err="1"/>
              <a:t>Fundamentos</a:t>
            </a:r>
            <a:r>
              <a:rPr lang="en-US" sz="3600" dirty="0"/>
              <a:t> de </a:t>
            </a:r>
            <a:r>
              <a:rPr lang="en-US" sz="3600" dirty="0" err="1"/>
              <a:t>Visualización</a:t>
            </a:r>
            <a:r>
              <a:rPr lang="en-US" sz="3600" dirty="0"/>
              <a:t> de </a:t>
            </a:r>
            <a:r>
              <a:rPr lang="en-US" sz="3600" dirty="0" err="1"/>
              <a:t>Datos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84D3C20B-C561-4E67-85B0-DCC9286F3A28}"/>
              </a:ext>
            </a:extLst>
          </p:cNvPr>
          <p:cNvSpPr txBox="1">
            <a:spLocks/>
          </p:cNvSpPr>
          <p:nvPr/>
        </p:nvSpPr>
        <p:spPr>
          <a:xfrm>
            <a:off x="501651" y="6381750"/>
            <a:ext cx="4446269" cy="2730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s-MX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Mayo 2025</a:t>
            </a:r>
          </a:p>
        </p:txBody>
      </p:sp>
    </p:spTree>
    <p:extLst>
      <p:ext uri="{BB962C8B-B14F-4D97-AF65-F5344CB8AC3E}">
        <p14:creationId xmlns:p14="http://schemas.microsoft.com/office/powerpoint/2010/main" val="1890286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601136" y="1043470"/>
            <a:ext cx="10981713" cy="907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60958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121917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828754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2438339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3047924" algn="l" defTabSz="121917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3657509" algn="l" defTabSz="121917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4267093" algn="l" defTabSz="121917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4876678" algn="l" defTabSz="121917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>
                <a:latin typeface="+mn-lt"/>
              </a:rPr>
              <a:t>Host name, Port along with user authentication are the basic requirement to connect to HANA DB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>
                <a:latin typeface="+mn-lt"/>
              </a:rPr>
              <a:t>Custom SQLs can be created to fetch data in terms of Live connection. Initial SQL help retrieve filtered data depending the SQL at connection level. </a:t>
            </a:r>
          </a:p>
          <a:p>
            <a:r>
              <a:rPr lang="en-US" sz="1100" i="1" dirty="0">
                <a:latin typeface="+mn-lt"/>
              </a:rPr>
              <a:t>Note: Required SAP HANA DB CLIENT drivers to be installed for BI Tools Desktop to be connected to HANA DB.</a:t>
            </a:r>
            <a:endParaRPr lang="en-US" sz="1400" dirty="0">
              <a:latin typeface="+mn-l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37348BA-4126-433D-8205-B41599CC23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8755" y="2165860"/>
            <a:ext cx="5997981" cy="382385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D20C528-BDAC-49F6-84E6-FDF83CEBB1C4}"/>
              </a:ext>
            </a:extLst>
          </p:cNvPr>
          <p:cNvSpPr/>
          <p:nvPr/>
        </p:nvSpPr>
        <p:spPr bwMode="gray">
          <a:xfrm>
            <a:off x="735291" y="2554664"/>
            <a:ext cx="1904214" cy="216816"/>
          </a:xfrm>
          <a:prstGeom prst="rect">
            <a:avLst/>
          </a:prstGeom>
          <a:solidFill>
            <a:schemeClr val="bg1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endParaRPr lang="en-US" sz="1600" b="1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2EBE36-CB7C-42E6-9C28-6A828A5228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616" y="2165860"/>
            <a:ext cx="3901778" cy="3993226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C300906-49CC-446A-AADD-8F9BD567FF21}"/>
              </a:ext>
            </a:extLst>
          </p:cNvPr>
          <p:cNvSpPr txBox="1">
            <a:spLocks/>
          </p:cNvSpPr>
          <p:nvPr/>
        </p:nvSpPr>
        <p:spPr>
          <a:xfrm>
            <a:off x="311952" y="634480"/>
            <a:ext cx="11143791" cy="303014"/>
          </a:xfrm>
          <a:prstGeom prst="rect">
            <a:avLst/>
          </a:prstGeom>
        </p:spPr>
        <p:txBody>
          <a:bodyPr/>
          <a:lstStyle>
            <a:lvl1pPr marL="0" indent="0" algn="l" defTabSz="1219170" rtl="0" eaLnBrk="1" latinLnBrk="0" hangingPunct="1">
              <a:spcBef>
                <a:spcPts val="0"/>
              </a:spcBef>
              <a:spcAft>
                <a:spcPts val="1333"/>
              </a:spcAft>
              <a:buSzPct val="100000"/>
              <a:buFont typeface="Arial" panose="020B0604020202020204" pitchFamily="34" charset="0"/>
              <a:buNone/>
              <a:defRPr sz="1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1219170" rtl="0" eaLnBrk="1" latinLnBrk="0" hangingPunct="1">
              <a:spcBef>
                <a:spcPts val="0"/>
              </a:spcBef>
              <a:spcAft>
                <a:spcPts val="1333"/>
              </a:spcAft>
              <a:buClrTx/>
              <a:buSzPct val="100000"/>
              <a:buFont typeface="Arial"/>
              <a:buNone/>
              <a:def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35194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75188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ClrTx/>
              <a:buSzPct val="100000"/>
              <a:buFont typeface="Verdana" panose="020B0604030504040204" pitchFamily="34" charset="0"/>
              <a:buChar char="−"/>
              <a:def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0382" indent="-235194" algn="l" defTabSz="1064657" rtl="0" eaLnBrk="1" latinLnBrk="0" hangingPunct="1">
              <a:spcBef>
                <a:spcPts val="0"/>
              </a:spcBef>
              <a:spcAft>
                <a:spcPts val="1333"/>
              </a:spcAft>
              <a:buClrTx/>
              <a:buSzPct val="100000"/>
              <a:buFont typeface="Verdana" panose="020B0604030504040204" pitchFamily="34" charset="0"/>
              <a:buChar char="−"/>
              <a:tabLst/>
              <a:def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10382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10382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10382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10382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1800">
                <a:solidFill>
                  <a:schemeClr val="tx1">
                    <a:lumMod val="65000"/>
                    <a:lumOff val="35000"/>
                  </a:schemeClr>
                </a:solidFill>
              </a:rPr>
              <a:t>Connection to Database</a:t>
            </a:r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EF2585B6-B32D-49A1-9A82-96C696C45F9E}"/>
              </a:ext>
            </a:extLst>
          </p:cNvPr>
          <p:cNvSpPr txBox="1">
            <a:spLocks/>
          </p:cNvSpPr>
          <p:nvPr/>
        </p:nvSpPr>
        <p:spPr bwMode="gray">
          <a:xfrm>
            <a:off x="403912" y="396783"/>
            <a:ext cx="11252200" cy="30301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219170" rtl="0" eaLnBrk="1" latinLnBrk="0" hangingPunct="1"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012169"/>
                </a:solidFill>
              </a:rPr>
              <a:t>Connections (SAP HANA based example)</a:t>
            </a:r>
            <a:endParaRPr lang="en-GB" b="1" dirty="0">
              <a:solidFill>
                <a:srgbClr val="01216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7938136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7977D0E-23EC-4EA5-9527-74222B4C6327}"/>
              </a:ext>
            </a:extLst>
          </p:cNvPr>
          <p:cNvPicPr/>
          <p:nvPr/>
        </p:nvPicPr>
        <p:blipFill rotWithShape="1">
          <a:blip r:embed="rId2"/>
          <a:srcRect b="4577"/>
          <a:stretch/>
        </p:blipFill>
        <p:spPr bwMode="auto">
          <a:xfrm>
            <a:off x="3450210" y="1150069"/>
            <a:ext cx="8220174" cy="505276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CE30580-B6F7-4556-A5AF-B3702FF34851}"/>
              </a:ext>
            </a:extLst>
          </p:cNvPr>
          <p:cNvSpPr txBox="1"/>
          <p:nvPr/>
        </p:nvSpPr>
        <p:spPr>
          <a:xfrm>
            <a:off x="367645" y="1150069"/>
            <a:ext cx="2809187" cy="27392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03200" indent="-203200">
              <a:spcBef>
                <a:spcPts val="600"/>
              </a:spcBef>
              <a:buSzPct val="100000"/>
              <a:buFont typeface="Arial"/>
              <a:buChar char="•"/>
            </a:pPr>
            <a:r>
              <a:rPr lang="en-US" sz="1400">
                <a:solidFill>
                  <a:srgbClr val="313131"/>
                </a:solidFill>
              </a:rPr>
              <a:t>Once the Database connection is made, ability to search for catalog objects is presented.</a:t>
            </a:r>
          </a:p>
          <a:p>
            <a:pPr marL="203200" indent="-203200">
              <a:spcBef>
                <a:spcPts val="600"/>
              </a:spcBef>
              <a:buSzPct val="100000"/>
              <a:buFont typeface="Arial"/>
              <a:buChar char="•"/>
            </a:pPr>
            <a:r>
              <a:rPr lang="en-US" sz="1400">
                <a:solidFill>
                  <a:srgbClr val="313131"/>
                </a:solidFill>
              </a:rPr>
              <a:t>If a view is activated in HANA, the view is stored in _SYS_BIC schema.</a:t>
            </a:r>
          </a:p>
          <a:p>
            <a:pPr marL="203200" indent="-203200">
              <a:spcBef>
                <a:spcPts val="600"/>
              </a:spcBef>
              <a:buSzPct val="100000"/>
              <a:buFont typeface="Arial"/>
              <a:buChar char="•"/>
            </a:pPr>
            <a:r>
              <a:rPr lang="en-US" sz="1400">
                <a:solidFill>
                  <a:srgbClr val="313131"/>
                </a:solidFill>
              </a:rPr>
              <a:t>Searching the view name will present the object which can be dragged and dropped into the right pane to make it a data source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2F563785-96BF-46F6-AEEA-076E59BE7A32}"/>
              </a:ext>
            </a:extLst>
          </p:cNvPr>
          <p:cNvSpPr txBox="1">
            <a:spLocks/>
          </p:cNvSpPr>
          <p:nvPr/>
        </p:nvSpPr>
        <p:spPr>
          <a:xfrm>
            <a:off x="311952" y="634480"/>
            <a:ext cx="11143791" cy="303014"/>
          </a:xfrm>
          <a:prstGeom prst="rect">
            <a:avLst/>
          </a:prstGeom>
        </p:spPr>
        <p:txBody>
          <a:bodyPr/>
          <a:lstStyle>
            <a:lvl1pPr marL="0" indent="0" algn="l" defTabSz="1219170" rtl="0" eaLnBrk="1" latinLnBrk="0" hangingPunct="1">
              <a:spcBef>
                <a:spcPts val="0"/>
              </a:spcBef>
              <a:spcAft>
                <a:spcPts val="1333"/>
              </a:spcAft>
              <a:buSzPct val="100000"/>
              <a:buFont typeface="Arial" panose="020B0604020202020204" pitchFamily="34" charset="0"/>
              <a:buNone/>
              <a:defRPr sz="1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1219170" rtl="0" eaLnBrk="1" latinLnBrk="0" hangingPunct="1">
              <a:spcBef>
                <a:spcPts val="0"/>
              </a:spcBef>
              <a:spcAft>
                <a:spcPts val="1333"/>
              </a:spcAft>
              <a:buClrTx/>
              <a:buSzPct val="100000"/>
              <a:buFont typeface="Arial"/>
              <a:buNone/>
              <a:def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35194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75188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ClrTx/>
              <a:buSzPct val="100000"/>
              <a:buFont typeface="Verdana" panose="020B0604030504040204" pitchFamily="34" charset="0"/>
              <a:buChar char="−"/>
              <a:def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0382" indent="-235194" algn="l" defTabSz="1064657" rtl="0" eaLnBrk="1" latinLnBrk="0" hangingPunct="1">
              <a:spcBef>
                <a:spcPts val="0"/>
              </a:spcBef>
              <a:spcAft>
                <a:spcPts val="1333"/>
              </a:spcAft>
              <a:buClrTx/>
              <a:buSzPct val="100000"/>
              <a:buFont typeface="Verdana" panose="020B0604030504040204" pitchFamily="34" charset="0"/>
              <a:buChar char="−"/>
              <a:tabLst/>
              <a:def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10382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10382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10382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10382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1800">
                <a:solidFill>
                  <a:schemeClr val="tx1">
                    <a:lumMod val="65000"/>
                    <a:lumOff val="35000"/>
                  </a:schemeClr>
                </a:solidFill>
              </a:rPr>
              <a:t>Connection to Database Objects</a:t>
            </a: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493A8639-82E9-4999-B402-F3FF5D79AB23}"/>
              </a:ext>
            </a:extLst>
          </p:cNvPr>
          <p:cNvSpPr txBox="1">
            <a:spLocks/>
          </p:cNvSpPr>
          <p:nvPr/>
        </p:nvSpPr>
        <p:spPr bwMode="gray">
          <a:xfrm>
            <a:off x="403912" y="396783"/>
            <a:ext cx="11252200" cy="30301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219170" rtl="0" eaLnBrk="1" latinLnBrk="0" hangingPunct="1"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012169"/>
                </a:solidFill>
              </a:rPr>
              <a:t>Connections (SAP HANA based example)</a:t>
            </a:r>
            <a:endParaRPr lang="en-GB" b="1" dirty="0">
              <a:solidFill>
                <a:srgbClr val="01216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7207061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31217" y="1229702"/>
            <a:ext cx="3669206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60958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121917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828754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2438339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3047924" algn="l" defTabSz="121917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3657509" algn="l" defTabSz="121917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4267093" algn="l" defTabSz="121917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4876678" algn="l" defTabSz="121917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>
                <a:latin typeface="+mj-lt"/>
              </a:rPr>
              <a:t>If multiple Data sources are added, they can be joined through common entities (Primary/Foreign keys)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>
                <a:latin typeface="+mj-lt"/>
              </a:rPr>
              <a:t>Ability to choose between Extract and Live Data source is presented.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>
                <a:latin typeface="+mj-lt"/>
              </a:rPr>
              <a:t>Filters can be added at each Data source level which act upon only on the respective query.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>
                <a:latin typeface="+mj-lt"/>
              </a:rPr>
              <a:t>If an Input parameter exists in underlying models, ability to select default values are presented once the connection is added.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CC34BEB-E888-49BC-8429-2B416161C4F0}"/>
              </a:ext>
            </a:extLst>
          </p:cNvPr>
          <p:cNvPicPr/>
          <p:nvPr/>
        </p:nvPicPr>
        <p:blipFill rotWithShape="1">
          <a:blip r:embed="rId2"/>
          <a:srcRect b="4599"/>
          <a:stretch/>
        </p:blipFill>
        <p:spPr bwMode="auto">
          <a:xfrm>
            <a:off x="4566409" y="1175310"/>
            <a:ext cx="6817332" cy="326016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C91498B-DC2A-453C-8A70-85B5C99136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4480" y="3007250"/>
            <a:ext cx="2505099" cy="111555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BDDF346-1208-4072-8165-E73CC332DC9E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566409" y="4653927"/>
            <a:ext cx="6817332" cy="1809097"/>
          </a:xfrm>
          <a:prstGeom prst="rect">
            <a:avLst/>
          </a:prstGeom>
        </p:spPr>
      </p:pic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63123DAB-DD5B-4B40-8CED-EAFDA5BCE316}"/>
              </a:ext>
            </a:extLst>
          </p:cNvPr>
          <p:cNvSpPr txBox="1">
            <a:spLocks/>
          </p:cNvSpPr>
          <p:nvPr/>
        </p:nvSpPr>
        <p:spPr>
          <a:xfrm>
            <a:off x="311952" y="634480"/>
            <a:ext cx="11143791" cy="303014"/>
          </a:xfrm>
          <a:prstGeom prst="rect">
            <a:avLst/>
          </a:prstGeom>
        </p:spPr>
        <p:txBody>
          <a:bodyPr/>
          <a:lstStyle>
            <a:lvl1pPr marL="0" indent="0" algn="l" defTabSz="1219170" rtl="0" eaLnBrk="1" latinLnBrk="0" hangingPunct="1">
              <a:spcBef>
                <a:spcPts val="0"/>
              </a:spcBef>
              <a:spcAft>
                <a:spcPts val="1333"/>
              </a:spcAft>
              <a:buSzPct val="100000"/>
              <a:buFont typeface="Arial" panose="020B0604020202020204" pitchFamily="34" charset="0"/>
              <a:buNone/>
              <a:defRPr sz="1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1219170" rtl="0" eaLnBrk="1" latinLnBrk="0" hangingPunct="1">
              <a:spcBef>
                <a:spcPts val="0"/>
              </a:spcBef>
              <a:spcAft>
                <a:spcPts val="1333"/>
              </a:spcAft>
              <a:buClrTx/>
              <a:buSzPct val="100000"/>
              <a:buFont typeface="Arial"/>
              <a:buNone/>
              <a:def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35194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75188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ClrTx/>
              <a:buSzPct val="100000"/>
              <a:buFont typeface="Verdana" panose="020B0604030504040204" pitchFamily="34" charset="0"/>
              <a:buChar char="−"/>
              <a:def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0382" indent="-235194" algn="l" defTabSz="1064657" rtl="0" eaLnBrk="1" latinLnBrk="0" hangingPunct="1">
              <a:spcBef>
                <a:spcPts val="0"/>
              </a:spcBef>
              <a:spcAft>
                <a:spcPts val="1333"/>
              </a:spcAft>
              <a:buClrTx/>
              <a:buSzPct val="100000"/>
              <a:buFont typeface="Verdana" panose="020B0604030504040204" pitchFamily="34" charset="0"/>
              <a:buChar char="−"/>
              <a:tabLst/>
              <a:def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10382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10382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10382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10382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1800">
                <a:solidFill>
                  <a:srgbClr val="575757"/>
                </a:solidFill>
              </a:rPr>
              <a:t>Object relationships, connection types, Parameters and Filters</a:t>
            </a:r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5B755DA1-B925-40CC-907A-3C0E4D161BC9}"/>
              </a:ext>
            </a:extLst>
          </p:cNvPr>
          <p:cNvSpPr txBox="1">
            <a:spLocks/>
          </p:cNvSpPr>
          <p:nvPr/>
        </p:nvSpPr>
        <p:spPr bwMode="gray">
          <a:xfrm>
            <a:off x="403912" y="396783"/>
            <a:ext cx="11252200" cy="30301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219170" rtl="0" eaLnBrk="1" latinLnBrk="0" hangingPunct="1"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012169"/>
                </a:solidFill>
              </a:rPr>
              <a:t>Connections (SAP HANA based example)</a:t>
            </a:r>
            <a:endParaRPr lang="en-GB" b="1" dirty="0">
              <a:solidFill>
                <a:srgbClr val="01216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7541881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B70609EC-BC8D-498B-931A-E82D3CE287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3843" y="1342549"/>
            <a:ext cx="7601145" cy="4129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47699FB-C69B-4D95-B118-C8D8E500B361}"/>
              </a:ext>
            </a:extLst>
          </p:cNvPr>
          <p:cNvSpPr txBox="1"/>
          <p:nvPr/>
        </p:nvSpPr>
        <p:spPr>
          <a:xfrm>
            <a:off x="183550" y="1342549"/>
            <a:ext cx="337978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60958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121917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828754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2438339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3047924" algn="l" defTabSz="121917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3657509" algn="l" defTabSz="121917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4267093" algn="l" defTabSz="121917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4876678" algn="l" defTabSz="121917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+mn-lt"/>
              </a:rPr>
              <a:t>Once Data is imported, data types can be manipulated by clicking on the left top icon of field name.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+mn-lt"/>
              </a:rPr>
              <a:t>Additionally, Geographic Roles such as Country, State, City etc can be assigned to certain dimension fields. BI Tools automatically picks up the location from their servers.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2CAD614F-71EF-4686-9EC0-B602D9D2FE64}"/>
              </a:ext>
            </a:extLst>
          </p:cNvPr>
          <p:cNvSpPr txBox="1">
            <a:spLocks/>
          </p:cNvSpPr>
          <p:nvPr/>
        </p:nvSpPr>
        <p:spPr>
          <a:xfrm>
            <a:off x="311952" y="634480"/>
            <a:ext cx="11143791" cy="303014"/>
          </a:xfrm>
          <a:prstGeom prst="rect">
            <a:avLst/>
          </a:prstGeom>
        </p:spPr>
        <p:txBody>
          <a:bodyPr/>
          <a:lstStyle>
            <a:lvl1pPr marL="0" indent="0" algn="l" defTabSz="1219170" rtl="0" eaLnBrk="1" latinLnBrk="0" hangingPunct="1">
              <a:spcBef>
                <a:spcPts val="0"/>
              </a:spcBef>
              <a:spcAft>
                <a:spcPts val="1333"/>
              </a:spcAft>
              <a:buSzPct val="100000"/>
              <a:buFont typeface="Arial" panose="020B0604020202020204" pitchFamily="34" charset="0"/>
              <a:buNone/>
              <a:defRPr sz="1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1219170" rtl="0" eaLnBrk="1" latinLnBrk="0" hangingPunct="1">
              <a:spcBef>
                <a:spcPts val="0"/>
              </a:spcBef>
              <a:spcAft>
                <a:spcPts val="1333"/>
              </a:spcAft>
              <a:buClrTx/>
              <a:buSzPct val="100000"/>
              <a:buFont typeface="Arial"/>
              <a:buNone/>
              <a:def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35194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75188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ClrTx/>
              <a:buSzPct val="100000"/>
              <a:buFont typeface="Verdana" panose="020B0604030504040204" pitchFamily="34" charset="0"/>
              <a:buChar char="−"/>
              <a:def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0382" indent="-235194" algn="l" defTabSz="1064657" rtl="0" eaLnBrk="1" latinLnBrk="0" hangingPunct="1">
              <a:spcBef>
                <a:spcPts val="0"/>
              </a:spcBef>
              <a:spcAft>
                <a:spcPts val="1333"/>
              </a:spcAft>
              <a:buClrTx/>
              <a:buSzPct val="100000"/>
              <a:buFont typeface="Verdana" panose="020B0604030504040204" pitchFamily="34" charset="0"/>
              <a:buChar char="−"/>
              <a:tabLst/>
              <a:def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10382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10382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10382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10382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1800">
                <a:solidFill>
                  <a:srgbClr val="575757"/>
                </a:solidFill>
              </a:rPr>
              <a:t>Metadata Manipulations</a:t>
            </a:r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A915F9C6-A471-4324-8F05-2FB2EFB8727B}"/>
              </a:ext>
            </a:extLst>
          </p:cNvPr>
          <p:cNvSpPr txBox="1">
            <a:spLocks/>
          </p:cNvSpPr>
          <p:nvPr/>
        </p:nvSpPr>
        <p:spPr bwMode="gray">
          <a:xfrm>
            <a:off x="403912" y="396783"/>
            <a:ext cx="11252200" cy="30301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219170" rtl="0" eaLnBrk="1" latinLnBrk="0" hangingPunct="1"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>
                <a:solidFill>
                  <a:srgbClr val="012169"/>
                </a:solidFill>
              </a:rPr>
              <a:t>Data Pre-Processing</a:t>
            </a:r>
            <a:endParaRPr lang="en-GB" b="1">
              <a:solidFill>
                <a:srgbClr val="01216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4244187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609151" y="860520"/>
            <a:ext cx="5231981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60958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121917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828754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2438339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3047924" algn="l" defTabSz="121917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3657509" algn="l" defTabSz="121917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4267093" algn="l" defTabSz="121917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4876678" algn="l" defTabSz="121917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endParaRPr lang="en-US" sz="1400"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>
                <a:latin typeface="+mn-lt"/>
              </a:rPr>
              <a:t>For Dimensions, </a:t>
            </a:r>
          </a:p>
          <a:p>
            <a:pPr marL="895335" lvl="1" indent="-285750">
              <a:buFont typeface="Arial" panose="020B0604020202020204" pitchFamily="34" charset="0"/>
              <a:buChar char="•"/>
            </a:pPr>
            <a:r>
              <a:rPr lang="en-US" sz="1400">
                <a:latin typeface="+mn-lt"/>
              </a:rPr>
              <a:t>“Calculated fields” can be created.</a:t>
            </a:r>
          </a:p>
          <a:p>
            <a:pPr marL="895335" lvl="1" indent="-285750">
              <a:buFont typeface="Arial" panose="020B0604020202020204" pitchFamily="34" charset="0"/>
              <a:buChar char="•"/>
            </a:pPr>
            <a:r>
              <a:rPr lang="en-US" sz="1400">
                <a:latin typeface="+mn-lt"/>
              </a:rPr>
              <a:t>Data can be “Split” into multiple column with a custom delimiter.</a:t>
            </a:r>
          </a:p>
          <a:p>
            <a:pPr marL="895335" lvl="1" indent="-285750">
              <a:buFont typeface="Arial" panose="020B0604020202020204" pitchFamily="34" charset="0"/>
              <a:buChar char="•"/>
            </a:pPr>
            <a:r>
              <a:rPr lang="en-US" sz="1400">
                <a:latin typeface="+mn-lt"/>
              </a:rPr>
              <a:t>Fields can be “Grouped” based on the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>
                <a:latin typeface="+mn-lt"/>
              </a:rPr>
              <a:t>For Measures,</a:t>
            </a:r>
          </a:p>
          <a:p>
            <a:pPr marL="895335" lvl="1" indent="-285750">
              <a:buFont typeface="Arial" panose="020B0604020202020204" pitchFamily="34" charset="0"/>
              <a:buChar char="•"/>
            </a:pPr>
            <a:r>
              <a:rPr lang="en-US" sz="1400">
                <a:latin typeface="+mn-lt"/>
              </a:rPr>
              <a:t>	</a:t>
            </a:r>
            <a:r>
              <a:rPr lang="en-US" sz="1400"/>
              <a:t>“Calculated fields” measures can be created.</a:t>
            </a:r>
          </a:p>
          <a:p>
            <a:pPr marL="895335" lvl="1" indent="-285750">
              <a:buFont typeface="Arial" panose="020B0604020202020204" pitchFamily="34" charset="0"/>
              <a:buChar char="•"/>
            </a:pPr>
            <a:r>
              <a:rPr lang="en-US" sz="1400">
                <a:latin typeface="+mn-lt"/>
              </a:rPr>
              <a:t>Groups and Bins can be created based on the value held by the Measure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>
                <a:latin typeface="+mn-lt"/>
              </a:rPr>
              <a:t>When Multiple Fields are selected</a:t>
            </a:r>
          </a:p>
          <a:p>
            <a:pPr marL="895335" lvl="1" indent="-285750">
              <a:buFont typeface="Arial" panose="020B0604020202020204" pitchFamily="34" charset="0"/>
              <a:buChar char="•"/>
            </a:pPr>
            <a:r>
              <a:rPr lang="en-US" sz="1400">
                <a:latin typeface="+mn-lt"/>
              </a:rPr>
              <a:t>Fields can be Pivoted across the entire table.</a:t>
            </a:r>
          </a:p>
          <a:p>
            <a:pPr marL="895335" lvl="1" indent="-285750">
              <a:buFont typeface="Arial" panose="020B0604020202020204" pitchFamily="34" charset="0"/>
              <a:buChar char="•"/>
            </a:pPr>
            <a:r>
              <a:rPr lang="en-US" sz="1400">
                <a:latin typeface="+mn-lt"/>
              </a:rPr>
              <a:t>Values from different fields can be “Merged” based on mismatch condition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>
                <a:latin typeface="+mn-lt"/>
              </a:rPr>
              <a:t>Additionally, </a:t>
            </a:r>
          </a:p>
          <a:p>
            <a:pPr marL="895335" lvl="1" indent="-285750">
              <a:buFont typeface="Arial" panose="020B0604020202020204" pitchFamily="34" charset="0"/>
              <a:buChar char="•"/>
            </a:pPr>
            <a:r>
              <a:rPr lang="en-US" sz="1400">
                <a:latin typeface="+mn-lt"/>
              </a:rPr>
              <a:t>Fields can be renamed or given alias</a:t>
            </a:r>
          </a:p>
          <a:p>
            <a:pPr marL="895335" lvl="1" indent="-285750">
              <a:buFont typeface="Arial" panose="020B0604020202020204" pitchFamily="34" charset="0"/>
              <a:buChar char="•"/>
            </a:pPr>
            <a:r>
              <a:rPr lang="en-US" sz="1400">
                <a:latin typeface="+mn-lt"/>
              </a:rPr>
              <a:t>Fields can be hidden</a:t>
            </a:r>
          </a:p>
          <a:p>
            <a:pPr marL="895335" lvl="1" indent="-285750">
              <a:buFont typeface="Arial" panose="020B0604020202020204" pitchFamily="34" charset="0"/>
              <a:buChar char="•"/>
            </a:pPr>
            <a:r>
              <a:rPr lang="en-US" sz="1400">
                <a:latin typeface="+mn-lt"/>
              </a:rPr>
              <a:t>Properties/Metadata of each field can be seen by selecting “Describe” option</a:t>
            </a:r>
          </a:p>
        </p:txBody>
      </p:sp>
      <p:pic>
        <p:nvPicPr>
          <p:cNvPr id="6146" name="Picture 2" descr="Text Box">
            <a:extLst>
              <a:ext uri="{FF2B5EF4-FFF2-40B4-BE49-F238E27FC236}">
                <a16:creationId xmlns:a16="http://schemas.microsoft.com/office/drawing/2014/main" id="{878BCBDA-AD65-4C14-BDFE-9B4A02F54B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0870" y="3243274"/>
            <a:ext cx="2215654" cy="2766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Text Box">
            <a:extLst>
              <a:ext uri="{FF2B5EF4-FFF2-40B4-BE49-F238E27FC236}">
                <a16:creationId xmlns:a16="http://schemas.microsoft.com/office/drawing/2014/main" id="{B605E3B9-225E-4F98-BE56-179AE55E10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8118" y="445500"/>
            <a:ext cx="2285825" cy="2693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Text Box">
            <a:extLst>
              <a:ext uri="{FF2B5EF4-FFF2-40B4-BE49-F238E27FC236}">
                <a16:creationId xmlns:a16="http://schemas.microsoft.com/office/drawing/2014/main" id="{EF61F260-114F-4398-85E6-E543E1A362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7531" y="3243274"/>
            <a:ext cx="2215654" cy="2766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2">
            <a:extLst>
              <a:ext uri="{FF2B5EF4-FFF2-40B4-BE49-F238E27FC236}">
                <a16:creationId xmlns:a16="http://schemas.microsoft.com/office/drawing/2014/main" id="{DC874725-89FC-484A-94E0-82B1D48A5BE6}"/>
              </a:ext>
            </a:extLst>
          </p:cNvPr>
          <p:cNvSpPr txBox="1">
            <a:spLocks/>
          </p:cNvSpPr>
          <p:nvPr/>
        </p:nvSpPr>
        <p:spPr bwMode="gray">
          <a:xfrm>
            <a:off x="403912" y="396783"/>
            <a:ext cx="11252200" cy="30301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219170" rtl="0" eaLnBrk="1" latinLnBrk="0" hangingPunct="1"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>
                <a:solidFill>
                  <a:srgbClr val="012169"/>
                </a:solidFill>
              </a:rPr>
              <a:t>Data Pre-Processing</a:t>
            </a:r>
            <a:endParaRPr lang="en-GB" b="1">
              <a:solidFill>
                <a:srgbClr val="01216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6019102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8CE9F6-3A9E-4590-88FB-86E8AD2ED514}"/>
              </a:ext>
            </a:extLst>
          </p:cNvPr>
          <p:cNvSpPr txBox="1"/>
          <p:nvPr/>
        </p:nvSpPr>
        <p:spPr>
          <a:xfrm>
            <a:off x="640079" y="2053641"/>
            <a:ext cx="3669161" cy="27600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>
                <a:solidFill>
                  <a:schemeClr val="bg1"/>
                </a:solidFill>
              </a:rPr>
              <a:t>Charts</a:t>
            </a:r>
            <a:endParaRPr kumimoji="0" lang="en-US" sz="36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696B44-F889-4819-9097-D4506E10DA93}"/>
              </a:ext>
            </a:extLst>
          </p:cNvPr>
          <p:cNvSpPr txBox="1"/>
          <p:nvPr/>
        </p:nvSpPr>
        <p:spPr>
          <a:xfrm>
            <a:off x="6090574" y="801866"/>
            <a:ext cx="5306084" cy="5230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Chart Types</a:t>
            </a:r>
          </a:p>
          <a:p>
            <a:pPr marL="28575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>
                <a:solidFill>
                  <a:srgbClr val="000000"/>
                </a:solidFill>
              </a:rPr>
              <a:t>Usage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22856076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1812721" y="1383600"/>
            <a:ext cx="7888663" cy="3877725"/>
            <a:chOff x="396000" y="1747999"/>
            <a:chExt cx="7260628" cy="4060801"/>
          </a:xfrm>
        </p:grpSpPr>
        <p:cxnSp>
          <p:nvCxnSpPr>
            <p:cNvPr id="6" name="Straight Connector 5"/>
            <p:cNvCxnSpPr>
              <a:cxnSpLocks/>
            </p:cNvCxnSpPr>
            <p:nvPr/>
          </p:nvCxnSpPr>
          <p:spPr>
            <a:xfrm>
              <a:off x="396000" y="3835400"/>
              <a:ext cx="7260628" cy="0"/>
            </a:xfrm>
            <a:prstGeom prst="line">
              <a:avLst/>
            </a:prstGeom>
            <a:ln w="190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Oval 9"/>
            <p:cNvSpPr/>
            <p:nvPr/>
          </p:nvSpPr>
          <p:spPr bwMode="gray">
            <a:xfrm>
              <a:off x="1778658" y="3755413"/>
              <a:ext cx="152400" cy="152400"/>
            </a:xfrm>
            <a:prstGeom prst="ellipse">
              <a:avLst/>
            </a:prstGeom>
            <a:solidFill>
              <a:schemeClr val="accent4"/>
            </a:solidFill>
            <a:ln w="19050" algn="ctr">
              <a:solidFill>
                <a:schemeClr val="accent4"/>
              </a:solidFill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algn="ctr">
                <a:lnSpc>
                  <a:spcPct val="106000"/>
                </a:lnSpc>
                <a:buFont typeface="Wingdings 2" pitchFamily="18" charset="2"/>
                <a:buNone/>
              </a:pPr>
              <a:endParaRPr lang="en-GB" sz="1600" b="1">
                <a:solidFill>
                  <a:schemeClr val="bg1"/>
                </a:solidFill>
              </a:endParaRPr>
            </a:p>
          </p:txBody>
        </p:sp>
        <p:cxnSp>
          <p:nvCxnSpPr>
            <p:cNvPr id="12" name="Straight Connector 11"/>
            <p:cNvCxnSpPr>
              <a:cxnSpLocks/>
            </p:cNvCxnSpPr>
            <p:nvPr/>
          </p:nvCxnSpPr>
          <p:spPr>
            <a:xfrm flipV="1">
              <a:off x="1848400" y="1863050"/>
              <a:ext cx="0" cy="1896150"/>
            </a:xfrm>
            <a:prstGeom prst="line">
              <a:avLst/>
            </a:prstGeom>
            <a:solidFill>
              <a:schemeClr val="accent4"/>
            </a:solidFill>
            <a:ln w="190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1943936" y="1747999"/>
              <a:ext cx="1014960" cy="22561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Bef>
                  <a:spcPts val="600"/>
                </a:spcBef>
                <a:buSzPct val="100000"/>
              </a:pPr>
              <a:r>
                <a:rPr lang="en-GB" sz="1400" b="1">
                  <a:solidFill>
                    <a:schemeClr val="accent4"/>
                  </a:solidFill>
                </a:rPr>
                <a:t>Tree Map</a:t>
              </a:r>
              <a:endParaRPr lang="en-GB" sz="800">
                <a:solidFill>
                  <a:schemeClr val="accent4"/>
                </a:solidFill>
              </a:endParaRPr>
            </a:p>
          </p:txBody>
        </p:sp>
        <p:sp>
          <p:nvSpPr>
            <p:cNvPr id="21" name="Oval 20"/>
            <p:cNvSpPr/>
            <p:nvPr/>
          </p:nvSpPr>
          <p:spPr bwMode="gray">
            <a:xfrm>
              <a:off x="3861078" y="3755413"/>
              <a:ext cx="152400" cy="152400"/>
            </a:xfrm>
            <a:prstGeom prst="ellipse">
              <a:avLst/>
            </a:prstGeom>
            <a:solidFill>
              <a:schemeClr val="accent4"/>
            </a:solidFill>
            <a:ln w="19050" algn="ctr">
              <a:solidFill>
                <a:schemeClr val="accent4"/>
              </a:solidFill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algn="ctr">
                <a:lnSpc>
                  <a:spcPct val="106000"/>
                </a:lnSpc>
                <a:buFont typeface="Wingdings 2" pitchFamily="18" charset="2"/>
                <a:buNone/>
              </a:pPr>
              <a:endParaRPr lang="en-GB" sz="1600" b="1">
                <a:solidFill>
                  <a:schemeClr val="bg1"/>
                </a:solidFill>
              </a:endParaRPr>
            </a:p>
          </p:txBody>
        </p:sp>
        <p:cxnSp>
          <p:nvCxnSpPr>
            <p:cNvPr id="22" name="Straight Connector 21"/>
            <p:cNvCxnSpPr>
              <a:cxnSpLocks/>
            </p:cNvCxnSpPr>
            <p:nvPr/>
          </p:nvCxnSpPr>
          <p:spPr>
            <a:xfrm flipH="1">
              <a:off x="3937278" y="3836218"/>
              <a:ext cx="1" cy="1968796"/>
            </a:xfrm>
            <a:prstGeom prst="line">
              <a:avLst/>
            </a:prstGeom>
            <a:solidFill>
              <a:schemeClr val="accent4"/>
            </a:solidFill>
            <a:ln w="190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4013478" y="5131809"/>
              <a:ext cx="1014960" cy="45123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>
                <a:spcBef>
                  <a:spcPts val="600"/>
                </a:spcBef>
                <a:buSzPct val="100000"/>
                <a:defRPr sz="1400" b="1">
                  <a:solidFill>
                    <a:schemeClr val="accent4"/>
                  </a:solidFill>
                </a:defRPr>
              </a:lvl1pPr>
            </a:lstStyle>
            <a:p>
              <a:r>
                <a:rPr lang="en-GB"/>
                <a:t>Motion Chart</a:t>
              </a:r>
            </a:p>
          </p:txBody>
        </p:sp>
        <p:sp>
          <p:nvSpPr>
            <p:cNvPr id="40" name="Oval 39"/>
            <p:cNvSpPr/>
            <p:nvPr/>
          </p:nvSpPr>
          <p:spPr bwMode="gray">
            <a:xfrm>
              <a:off x="572528" y="3759200"/>
              <a:ext cx="152400" cy="152400"/>
            </a:xfrm>
            <a:prstGeom prst="ellipse">
              <a:avLst/>
            </a:prstGeom>
            <a:solidFill>
              <a:schemeClr val="accent1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algn="ctr">
                <a:lnSpc>
                  <a:spcPct val="106000"/>
                </a:lnSpc>
              </a:pPr>
              <a:endParaRPr lang="en-GB" sz="1600" b="1">
                <a:solidFill>
                  <a:schemeClr val="bg1"/>
                </a:solidFill>
              </a:endParaRPr>
            </a:p>
          </p:txBody>
        </p:sp>
        <p:cxnSp>
          <p:nvCxnSpPr>
            <p:cNvPr id="41" name="Straight Connector 40"/>
            <p:cNvCxnSpPr>
              <a:cxnSpLocks/>
              <a:stCxn id="40" idx="0"/>
            </p:cNvCxnSpPr>
            <p:nvPr/>
          </p:nvCxnSpPr>
          <p:spPr>
            <a:xfrm flipV="1">
              <a:off x="648728" y="2494548"/>
              <a:ext cx="0" cy="1264652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/>
            <p:cNvSpPr txBox="1"/>
            <p:nvPr/>
          </p:nvSpPr>
          <p:spPr>
            <a:xfrm>
              <a:off x="718259" y="2452454"/>
              <a:ext cx="1014960" cy="22561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>
                <a:spcBef>
                  <a:spcPts val="600"/>
                </a:spcBef>
                <a:buSzPct val="100000"/>
                <a:defRPr sz="1400" b="1">
                  <a:solidFill>
                    <a:schemeClr val="accent1"/>
                  </a:solidFill>
                </a:defRPr>
              </a:lvl1pPr>
            </a:lstStyle>
            <a:p>
              <a:r>
                <a:rPr lang="en-GB"/>
                <a:t>Table</a:t>
              </a:r>
            </a:p>
          </p:txBody>
        </p:sp>
        <p:sp>
          <p:nvSpPr>
            <p:cNvPr id="43" name="Oval 42"/>
            <p:cNvSpPr/>
            <p:nvPr/>
          </p:nvSpPr>
          <p:spPr bwMode="gray">
            <a:xfrm>
              <a:off x="3175073" y="3752670"/>
              <a:ext cx="152400" cy="152400"/>
            </a:xfrm>
            <a:prstGeom prst="ellipse">
              <a:avLst/>
            </a:prstGeom>
            <a:solidFill>
              <a:schemeClr val="accent1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algn="ctr">
                <a:lnSpc>
                  <a:spcPct val="106000"/>
                </a:lnSpc>
                <a:buFont typeface="Wingdings 2" pitchFamily="18" charset="2"/>
                <a:buNone/>
              </a:pPr>
              <a:endParaRPr lang="en-GB" sz="1600" b="1">
                <a:solidFill>
                  <a:schemeClr val="bg1"/>
                </a:solidFill>
              </a:endParaRPr>
            </a:p>
          </p:txBody>
        </p:sp>
        <p:cxnSp>
          <p:nvCxnSpPr>
            <p:cNvPr id="44" name="Straight Connector 43"/>
            <p:cNvCxnSpPr>
              <a:cxnSpLocks/>
              <a:stCxn id="43" idx="0"/>
            </p:cNvCxnSpPr>
            <p:nvPr/>
          </p:nvCxnSpPr>
          <p:spPr>
            <a:xfrm flipV="1">
              <a:off x="3251272" y="2488018"/>
              <a:ext cx="0" cy="1264652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/>
            <p:cNvSpPr txBox="1"/>
            <p:nvPr/>
          </p:nvSpPr>
          <p:spPr>
            <a:xfrm>
              <a:off x="3320801" y="2445924"/>
              <a:ext cx="1014960" cy="22561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Bef>
                  <a:spcPts val="600"/>
                </a:spcBef>
                <a:buSzPct val="100000"/>
              </a:pPr>
              <a:r>
                <a:rPr lang="en-GB" sz="1400" b="1">
                  <a:solidFill>
                    <a:schemeClr val="accent1"/>
                  </a:solidFill>
                </a:rPr>
                <a:t>Line Graph</a:t>
              </a:r>
              <a:endParaRPr lang="en-GB" sz="800">
                <a:solidFill>
                  <a:schemeClr val="accent1"/>
                </a:solidFill>
              </a:endParaRPr>
            </a:p>
          </p:txBody>
        </p:sp>
        <p:sp>
          <p:nvSpPr>
            <p:cNvPr id="49" name="Oval 48"/>
            <p:cNvSpPr/>
            <p:nvPr/>
          </p:nvSpPr>
          <p:spPr bwMode="gray">
            <a:xfrm>
              <a:off x="1135268" y="3759200"/>
              <a:ext cx="152400" cy="152400"/>
            </a:xfrm>
            <a:prstGeom prst="ellipse">
              <a:avLst/>
            </a:prstGeom>
            <a:solidFill>
              <a:schemeClr val="accent4"/>
            </a:solidFill>
            <a:ln w="19050" algn="ctr">
              <a:solidFill>
                <a:schemeClr val="accent4"/>
              </a:solidFill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algn="ctr">
                <a:lnSpc>
                  <a:spcPct val="106000"/>
                </a:lnSpc>
                <a:buFont typeface="Wingdings 2" pitchFamily="18" charset="2"/>
                <a:buNone/>
              </a:pPr>
              <a:endParaRPr lang="en-GB" sz="1600" b="1">
                <a:solidFill>
                  <a:schemeClr val="bg1"/>
                </a:solidFill>
              </a:endParaRPr>
            </a:p>
          </p:txBody>
        </p:sp>
        <p:cxnSp>
          <p:nvCxnSpPr>
            <p:cNvPr id="50" name="Straight Connector 49"/>
            <p:cNvCxnSpPr>
              <a:cxnSpLocks/>
              <a:endCxn id="49" idx="4"/>
            </p:cNvCxnSpPr>
            <p:nvPr/>
          </p:nvCxnSpPr>
          <p:spPr>
            <a:xfrm flipH="1" flipV="1">
              <a:off x="1211468" y="3911600"/>
              <a:ext cx="0" cy="1897200"/>
            </a:xfrm>
            <a:prstGeom prst="line">
              <a:avLst/>
            </a:prstGeom>
            <a:solidFill>
              <a:schemeClr val="accent4"/>
            </a:solidFill>
            <a:ln w="190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/>
            <p:cNvSpPr txBox="1"/>
            <p:nvPr/>
          </p:nvSpPr>
          <p:spPr>
            <a:xfrm>
              <a:off x="1280215" y="5171386"/>
              <a:ext cx="1014960" cy="22561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>
                <a:spcBef>
                  <a:spcPts val="600"/>
                </a:spcBef>
                <a:buSzPct val="100000"/>
                <a:defRPr sz="1400" b="1">
                  <a:solidFill>
                    <a:schemeClr val="accent4"/>
                  </a:solidFill>
                </a:defRPr>
              </a:lvl1pPr>
            </a:lstStyle>
            <a:p>
              <a:r>
                <a:rPr lang="en-GB"/>
                <a:t>Heat Map</a:t>
              </a:r>
            </a:p>
          </p:txBody>
        </p:sp>
        <p:sp>
          <p:nvSpPr>
            <p:cNvPr id="54" name="Oval 53"/>
            <p:cNvSpPr/>
            <p:nvPr/>
          </p:nvSpPr>
          <p:spPr bwMode="gray">
            <a:xfrm>
              <a:off x="2460073" y="3755414"/>
              <a:ext cx="152400" cy="152400"/>
            </a:xfrm>
            <a:prstGeom prst="ellipse">
              <a:avLst/>
            </a:prstGeom>
            <a:solidFill>
              <a:schemeClr val="accent1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algn="ctr">
                <a:lnSpc>
                  <a:spcPct val="106000"/>
                </a:lnSpc>
                <a:buFont typeface="Wingdings 2" pitchFamily="18" charset="2"/>
                <a:buNone/>
              </a:pPr>
              <a:endParaRPr lang="en-GB" sz="1600" b="1">
                <a:solidFill>
                  <a:schemeClr val="bg1"/>
                </a:solidFill>
              </a:endParaRPr>
            </a:p>
          </p:txBody>
        </p:sp>
        <p:cxnSp>
          <p:nvCxnSpPr>
            <p:cNvPr id="55" name="Straight Connector 54"/>
            <p:cNvCxnSpPr>
              <a:cxnSpLocks/>
              <a:endCxn id="54" idx="4"/>
            </p:cNvCxnSpPr>
            <p:nvPr/>
          </p:nvCxnSpPr>
          <p:spPr>
            <a:xfrm flipH="1" flipV="1">
              <a:off x="2536273" y="3907813"/>
              <a:ext cx="1" cy="1223995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/>
            <p:cNvSpPr txBox="1"/>
            <p:nvPr/>
          </p:nvSpPr>
          <p:spPr>
            <a:xfrm>
              <a:off x="2608747" y="4911045"/>
              <a:ext cx="1014960" cy="22561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Bef>
                  <a:spcPts val="600"/>
                </a:spcBef>
                <a:buSzPct val="100000"/>
              </a:pPr>
              <a:r>
                <a:rPr lang="en-GB" sz="1400" b="1">
                  <a:solidFill>
                    <a:schemeClr val="accent1"/>
                  </a:solidFill>
                </a:rPr>
                <a:t>World Map</a:t>
              </a:r>
              <a:endParaRPr lang="en-GB" sz="800">
                <a:solidFill>
                  <a:schemeClr val="accent1"/>
                </a:solidFill>
              </a:endParaRPr>
            </a:p>
          </p:txBody>
        </p:sp>
      </p:grpSp>
      <p:sp>
        <p:nvSpPr>
          <p:cNvPr id="52" name="Oval 51">
            <a:extLst>
              <a:ext uri="{FF2B5EF4-FFF2-40B4-BE49-F238E27FC236}">
                <a16:creationId xmlns:a16="http://schemas.microsoft.com/office/drawing/2014/main" id="{75E5A1DA-F3A6-407A-85C7-19A7767E90A7}"/>
              </a:ext>
            </a:extLst>
          </p:cNvPr>
          <p:cNvSpPr/>
          <p:nvPr/>
        </p:nvSpPr>
        <p:spPr bwMode="gray">
          <a:xfrm>
            <a:off x="6282325" y="3297893"/>
            <a:ext cx="165582" cy="145529"/>
          </a:xfrm>
          <a:prstGeom prst="ellipse">
            <a:avLst/>
          </a:prstGeom>
          <a:solidFill>
            <a:schemeClr val="accent4"/>
          </a:solidFill>
          <a:ln w="19050" algn="ctr">
            <a:solidFill>
              <a:schemeClr val="accent4"/>
            </a:solidFill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endParaRPr lang="en-GB" sz="1600" b="1">
              <a:solidFill>
                <a:schemeClr val="bg1"/>
              </a:solidFill>
            </a:endParaRP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0A88D4B3-6DCA-4186-8E99-5A36D182BAA6}"/>
              </a:ext>
            </a:extLst>
          </p:cNvPr>
          <p:cNvCxnSpPr>
            <a:cxnSpLocks/>
          </p:cNvCxnSpPr>
          <p:nvPr/>
        </p:nvCxnSpPr>
        <p:spPr>
          <a:xfrm flipV="1">
            <a:off x="6344626" y="1493464"/>
            <a:ext cx="0" cy="1810665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6EE6EBF9-DE4D-4062-AFF9-567F2DFF84D8}"/>
              </a:ext>
            </a:extLst>
          </p:cNvPr>
          <p:cNvSpPr txBox="1"/>
          <p:nvPr/>
        </p:nvSpPr>
        <p:spPr>
          <a:xfrm>
            <a:off x="6448426" y="1383600"/>
            <a:ext cx="1102753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>
              <a:spcBef>
                <a:spcPts val="600"/>
              </a:spcBef>
              <a:buSzPct val="100000"/>
              <a:defRPr sz="1400" b="1">
                <a:solidFill>
                  <a:schemeClr val="accent4"/>
                </a:solidFill>
              </a:defRPr>
            </a:lvl1pPr>
          </a:lstStyle>
          <a:p>
            <a:r>
              <a:rPr lang="en-GB"/>
              <a:t>Donut Chart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F7FBEC8F-D72B-43A6-A318-7F8495E043AF}"/>
              </a:ext>
            </a:extLst>
          </p:cNvPr>
          <p:cNvSpPr/>
          <p:nvPr/>
        </p:nvSpPr>
        <p:spPr bwMode="gray">
          <a:xfrm>
            <a:off x="7785121" y="3326752"/>
            <a:ext cx="165582" cy="145529"/>
          </a:xfrm>
          <a:prstGeom prst="ellipse">
            <a:avLst/>
          </a:prstGeom>
          <a:solidFill>
            <a:schemeClr val="accent1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endParaRPr lang="en-GB" sz="1600" b="1">
              <a:solidFill>
                <a:schemeClr val="bg1"/>
              </a:solidFill>
            </a:endParaRP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49DF08FD-C7FA-43FA-BC7B-117827F3DCC9}"/>
              </a:ext>
            </a:extLst>
          </p:cNvPr>
          <p:cNvCxnSpPr>
            <a:stCxn id="61" idx="0"/>
          </p:cNvCxnSpPr>
          <p:nvPr/>
        </p:nvCxnSpPr>
        <p:spPr>
          <a:xfrm flipV="1">
            <a:off x="7867912" y="2119115"/>
            <a:ext cx="0" cy="1207637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0D78EEAA-873F-49C7-876E-6DFEF64A1C27}"/>
              </a:ext>
            </a:extLst>
          </p:cNvPr>
          <p:cNvSpPr txBox="1"/>
          <p:nvPr/>
        </p:nvSpPr>
        <p:spPr>
          <a:xfrm>
            <a:off x="7943455" y="2078919"/>
            <a:ext cx="1102753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600"/>
              </a:spcBef>
              <a:buSzPct val="100000"/>
            </a:pPr>
            <a:r>
              <a:rPr lang="en-GB" sz="1400" b="1">
                <a:solidFill>
                  <a:schemeClr val="accent1"/>
                </a:solidFill>
              </a:rPr>
              <a:t>Pareto Chart</a:t>
            </a:r>
            <a:endParaRPr lang="en-GB" sz="800">
              <a:solidFill>
                <a:schemeClr val="accent1"/>
              </a:solidFill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F3A54061-3DCB-41EB-B181-C6E6740F3DAE}"/>
              </a:ext>
            </a:extLst>
          </p:cNvPr>
          <p:cNvSpPr/>
          <p:nvPr/>
        </p:nvSpPr>
        <p:spPr bwMode="gray">
          <a:xfrm>
            <a:off x="7008275" y="3329372"/>
            <a:ext cx="165582" cy="145529"/>
          </a:xfrm>
          <a:prstGeom prst="ellipse">
            <a:avLst/>
          </a:prstGeom>
          <a:solidFill>
            <a:schemeClr val="accent1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endParaRPr lang="en-GB" sz="1600" b="1">
              <a:solidFill>
                <a:schemeClr val="bg1"/>
              </a:solidFill>
            </a:endParaRPr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C86E3720-92C7-4B6A-A855-0055418DD1F3}"/>
              </a:ext>
            </a:extLst>
          </p:cNvPr>
          <p:cNvCxnSpPr>
            <a:cxnSpLocks/>
            <a:endCxn id="64" idx="4"/>
          </p:cNvCxnSpPr>
          <p:nvPr/>
        </p:nvCxnSpPr>
        <p:spPr>
          <a:xfrm flipH="1" flipV="1">
            <a:off x="7091066" y="3474901"/>
            <a:ext cx="1" cy="116881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01192F85-79C7-4A21-8DD0-C3EDDE6643A0}"/>
              </a:ext>
            </a:extLst>
          </p:cNvPr>
          <p:cNvSpPr txBox="1"/>
          <p:nvPr/>
        </p:nvSpPr>
        <p:spPr>
          <a:xfrm>
            <a:off x="7169809" y="4432903"/>
            <a:ext cx="1102753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600"/>
              </a:spcBef>
              <a:buSzPct val="100000"/>
            </a:pPr>
            <a:r>
              <a:rPr lang="en-GB" sz="1400" b="1">
                <a:solidFill>
                  <a:schemeClr val="accent1"/>
                </a:solidFill>
              </a:rPr>
              <a:t>Waterfall Chart</a:t>
            </a:r>
            <a:endParaRPr lang="en-GB" sz="800">
              <a:solidFill>
                <a:schemeClr val="accent1"/>
              </a:solidFill>
            </a:endParaRP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1D156301-08E4-41C2-9AB2-9F7FC36CF904}"/>
              </a:ext>
            </a:extLst>
          </p:cNvPr>
          <p:cNvSpPr/>
          <p:nvPr/>
        </p:nvSpPr>
        <p:spPr bwMode="gray">
          <a:xfrm>
            <a:off x="8867675" y="3290742"/>
            <a:ext cx="165582" cy="145529"/>
          </a:xfrm>
          <a:prstGeom prst="ellipse">
            <a:avLst/>
          </a:prstGeom>
          <a:solidFill>
            <a:schemeClr val="accent4"/>
          </a:solidFill>
          <a:ln w="19050" algn="ctr">
            <a:solidFill>
              <a:schemeClr val="accent4"/>
            </a:solidFill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endParaRPr lang="en-GB" sz="1600" b="1">
              <a:solidFill>
                <a:schemeClr val="bg1"/>
              </a:solidFill>
            </a:endParaRPr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B326DF0F-CADA-472A-8864-CE8B00C796CF}"/>
              </a:ext>
            </a:extLst>
          </p:cNvPr>
          <p:cNvCxnSpPr>
            <a:cxnSpLocks/>
          </p:cNvCxnSpPr>
          <p:nvPr/>
        </p:nvCxnSpPr>
        <p:spPr>
          <a:xfrm flipV="1">
            <a:off x="8943450" y="1483694"/>
            <a:ext cx="0" cy="1810665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7CE6F254-8804-46AA-96A9-D378D9D35B60}"/>
              </a:ext>
            </a:extLst>
          </p:cNvPr>
          <p:cNvSpPr txBox="1"/>
          <p:nvPr/>
        </p:nvSpPr>
        <p:spPr>
          <a:xfrm>
            <a:off x="9033257" y="1395782"/>
            <a:ext cx="1102753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>
              <a:spcBef>
                <a:spcPts val="600"/>
              </a:spcBef>
              <a:buSzPct val="100000"/>
              <a:defRPr sz="1400" b="1">
                <a:solidFill>
                  <a:schemeClr val="accent4"/>
                </a:solidFill>
              </a:defRPr>
            </a:lvl1pPr>
          </a:lstStyle>
          <a:p>
            <a:r>
              <a:rPr lang="en-GB"/>
              <a:t>Trend Lines</a:t>
            </a:r>
          </a:p>
        </p:txBody>
      </p:sp>
      <p:sp>
        <p:nvSpPr>
          <p:cNvPr id="39" name="Title 2">
            <a:extLst>
              <a:ext uri="{FF2B5EF4-FFF2-40B4-BE49-F238E27FC236}">
                <a16:creationId xmlns:a16="http://schemas.microsoft.com/office/drawing/2014/main" id="{59C493C9-E94C-4088-A51E-1941C1DE7914}"/>
              </a:ext>
            </a:extLst>
          </p:cNvPr>
          <p:cNvSpPr txBox="1">
            <a:spLocks/>
          </p:cNvSpPr>
          <p:nvPr/>
        </p:nvSpPr>
        <p:spPr bwMode="gray">
          <a:xfrm>
            <a:off x="403912" y="396783"/>
            <a:ext cx="11252200" cy="30301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219170" rtl="0" eaLnBrk="1" latinLnBrk="0" hangingPunct="1"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>
                <a:solidFill>
                  <a:srgbClr val="012169"/>
                </a:solidFill>
              </a:rPr>
              <a:t>Chart Types</a:t>
            </a:r>
            <a:endParaRPr lang="en-GB" b="1">
              <a:solidFill>
                <a:srgbClr val="01216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8053935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581005" y="4313527"/>
            <a:ext cx="4222643" cy="109004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99720" algn="l"/>
              </a:tabLst>
              <a:defRPr/>
            </a:pPr>
            <a:r>
              <a:rPr lang="en-US" sz="1400" b="1" spc="-40">
                <a:solidFill>
                  <a:srgbClr val="012169"/>
                </a:solidFill>
                <a:latin typeface="Verdana" panose="020B0604030504040204" pitchFamily="34" charset="0"/>
                <a:ea typeface="Verdana" panose="020B0604030504040204" pitchFamily="34" charset="0"/>
                <a:cs typeface="Calibri"/>
              </a:rPr>
              <a:t>Purpose:</a:t>
            </a:r>
          </a:p>
          <a:p>
            <a:pPr marL="297815" indent="-285750">
              <a:buFont typeface="Wingdings" panose="05000000000000000000" pitchFamily="2" charset="2"/>
              <a:buChar char="Ø"/>
              <a:tabLst>
                <a:tab pos="299720" algn="l"/>
              </a:tabLst>
              <a:defRPr/>
            </a:pPr>
            <a:r>
              <a:rPr lang="en-US" sz="140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Tables are used when there is finite amount of data.</a:t>
            </a:r>
          </a:p>
          <a:p>
            <a:pPr marL="297815" indent="-285750">
              <a:buFont typeface="Wingdings" panose="05000000000000000000" pitchFamily="2" charset="2"/>
              <a:buChar char="Ø"/>
              <a:tabLst>
                <a:tab pos="299720" algn="l"/>
              </a:tabLst>
              <a:defRPr/>
            </a:pPr>
            <a:r>
              <a:rPr lang="en-US" sz="140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Usually used in tandem with Rank Parameters.</a:t>
            </a:r>
            <a:endParaRPr sz="1400">
              <a:solidFill>
                <a:prstClr val="black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CFEA1654-9569-4D32-9063-9D5990E3E3C7}"/>
              </a:ext>
            </a:extLst>
          </p:cNvPr>
          <p:cNvSpPr txBox="1"/>
          <p:nvPr/>
        </p:nvSpPr>
        <p:spPr>
          <a:xfrm>
            <a:off x="581005" y="1017133"/>
            <a:ext cx="4222643" cy="109004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99720" algn="l"/>
              </a:tabLst>
              <a:defRPr/>
            </a:pPr>
            <a:r>
              <a:rPr kumimoji="0" lang="en-US" sz="1400" b="1" i="0" u="none" strike="noStrike" kern="1200" cap="none" spc="-40" normalizeH="0" baseline="0" noProof="0">
                <a:ln>
                  <a:noFill/>
                </a:ln>
                <a:solidFill>
                  <a:srgbClr val="012169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/>
              </a:rPr>
              <a:t>When</a:t>
            </a: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012169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 to Use:</a:t>
            </a:r>
          </a:p>
          <a:p>
            <a:pPr marL="12065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9972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The most basic of graphics we are used is Tables.</a:t>
            </a:r>
          </a:p>
          <a:p>
            <a:pPr marL="12065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99720" algn="l"/>
              </a:tabLst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Tables are to be used to view information at lowest level of granularity.</a:t>
            </a:r>
          </a:p>
        </p:txBody>
      </p:sp>
      <p:sp>
        <p:nvSpPr>
          <p:cNvPr id="8" name="object 3">
            <a:extLst>
              <a:ext uri="{FF2B5EF4-FFF2-40B4-BE49-F238E27FC236}">
                <a16:creationId xmlns:a16="http://schemas.microsoft.com/office/drawing/2014/main" id="{E4E91710-3030-4E42-8D85-E0F381C36821}"/>
              </a:ext>
            </a:extLst>
          </p:cNvPr>
          <p:cNvSpPr txBox="1"/>
          <p:nvPr/>
        </p:nvSpPr>
        <p:spPr>
          <a:xfrm>
            <a:off x="581005" y="2800136"/>
            <a:ext cx="3233393" cy="659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99720" algn="l"/>
              </a:tabLst>
              <a:defRPr/>
            </a:pPr>
            <a:r>
              <a:rPr kumimoji="0" lang="en-US" sz="1400" b="1" i="0" u="none" strike="noStrike" kern="1200" cap="none" spc="-40" normalizeH="0" baseline="0" noProof="0">
                <a:ln>
                  <a:noFill/>
                </a:ln>
                <a:solidFill>
                  <a:srgbClr val="001F5F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Calibri"/>
              </a:rPr>
              <a:t>Minimum</a:t>
            </a: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1400" b="1" spc="-40">
                <a:solidFill>
                  <a:srgbClr val="012169"/>
                </a:solidFill>
                <a:latin typeface="Verdana" panose="020B0604030504040204" pitchFamily="34" charset="0"/>
                <a:ea typeface="Verdana" panose="020B0604030504040204" pitchFamily="34" charset="0"/>
                <a:cs typeface="Calibri"/>
              </a:rPr>
              <a:t>Requirement</a:t>
            </a: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: </a:t>
            </a:r>
          </a:p>
          <a:p>
            <a:pPr marL="12065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99720" algn="l"/>
              </a:tabLst>
              <a:defRPr/>
            </a:pPr>
            <a:r>
              <a:rPr lang="en-US" sz="140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 or more Dimension , </a:t>
            </a:r>
          </a:p>
          <a:p>
            <a:pPr marL="12065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99720" algn="l"/>
              </a:tabLst>
              <a:defRPr/>
            </a:pPr>
            <a:r>
              <a:rPr lang="en-US" sz="140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 or more Measures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BBDEFB-294F-4E44-8D87-C65F3A3346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8768" y="1163931"/>
            <a:ext cx="7044391" cy="4159990"/>
          </a:xfrm>
          <a:prstGeom prst="rect">
            <a:avLst/>
          </a:prstGeo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EA549260-77E7-4003-84B4-550D407274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650"/>
              <a:t>Copyright © 2020 Deloitte Development LLC. All rights reserved</a:t>
            </a:r>
            <a:endParaRPr lang="en-US" altLang="en-US" sz="650">
              <a:ea typeface="ＭＳ Ｐゴシック" panose="020B0600070205080204" pitchFamily="34" charset="-128"/>
            </a:endParaRP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81289263-BBA6-4B0B-AE9F-EACC11CE128C}"/>
              </a:ext>
            </a:extLst>
          </p:cNvPr>
          <p:cNvSpPr txBox="1">
            <a:spLocks/>
          </p:cNvSpPr>
          <p:nvPr/>
        </p:nvSpPr>
        <p:spPr bwMode="gray">
          <a:xfrm>
            <a:off x="403912" y="396783"/>
            <a:ext cx="11252200" cy="30301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219170" rtl="0" eaLnBrk="1" latinLnBrk="0" hangingPunct="1"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>
                <a:solidFill>
                  <a:srgbClr val="012169"/>
                </a:solidFill>
              </a:rPr>
              <a:t>Table</a:t>
            </a:r>
            <a:endParaRPr lang="en-GB" b="1">
              <a:solidFill>
                <a:srgbClr val="01216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01259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629773" y="4312141"/>
            <a:ext cx="4222643" cy="109004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>
              <a:tabLst>
                <a:tab pos="299720" algn="l"/>
              </a:tabLst>
            </a:pPr>
            <a:r>
              <a:rPr lang="en-US" sz="1400" b="1" spc="-40" dirty="0">
                <a:solidFill>
                  <a:srgbClr val="012169"/>
                </a:solidFill>
                <a:latin typeface="Verdana" panose="020B0604030504040204" pitchFamily="34" charset="0"/>
                <a:ea typeface="Verdana" panose="020B0604030504040204" pitchFamily="34" charset="0"/>
                <a:cs typeface="Calibri"/>
              </a:rPr>
              <a:t>Purpose:</a:t>
            </a:r>
          </a:p>
          <a:p>
            <a:pPr marL="299085" indent="-287020">
              <a:buFont typeface="Wingdings"/>
              <a:buChar char=""/>
              <a:tabLst>
                <a:tab pos="299720" algn="l"/>
              </a:tabLst>
            </a:pPr>
            <a:r>
              <a:rPr lang="en-US" sz="1400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Heat Map is used to display the data along with colors. </a:t>
            </a:r>
          </a:p>
          <a:p>
            <a:pPr marL="299085" indent="-287020">
              <a:buFont typeface="Wingdings"/>
              <a:buChar char=""/>
              <a:tabLst>
                <a:tab pos="299720" algn="l"/>
              </a:tabLst>
            </a:pPr>
            <a:r>
              <a:rPr lang="en-US" sz="1400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Heat Map in BI Tools will help to compare the data by their color. </a:t>
            </a:r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CFEA1654-9569-4D32-9063-9D5990E3E3C7}"/>
              </a:ext>
            </a:extLst>
          </p:cNvPr>
          <p:cNvSpPr txBox="1"/>
          <p:nvPr/>
        </p:nvSpPr>
        <p:spPr>
          <a:xfrm>
            <a:off x="629773" y="1096875"/>
            <a:ext cx="4222643" cy="8745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>
              <a:tabLst>
                <a:tab pos="299720" algn="l"/>
              </a:tabLst>
              <a:defRPr/>
            </a:pPr>
            <a:r>
              <a:rPr lang="en-US" sz="1400" b="1" spc="-40">
                <a:solidFill>
                  <a:srgbClr val="012169"/>
                </a:solidFill>
                <a:latin typeface="Verdana" panose="020B0604030504040204" pitchFamily="34" charset="0"/>
                <a:ea typeface="Verdana" panose="020B0604030504040204" pitchFamily="34" charset="0"/>
                <a:cs typeface="Calibri"/>
              </a:rPr>
              <a:t>When to Use: </a:t>
            </a:r>
          </a:p>
          <a:p>
            <a:pPr marL="12065">
              <a:tabLst>
                <a:tab pos="299720" algn="l"/>
              </a:tabLst>
            </a:pPr>
            <a:r>
              <a:rPr lang="en-US" sz="140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Uses size and color as visual cues to describe the data. Allows us to easily tell a story about the data</a:t>
            </a:r>
          </a:p>
        </p:txBody>
      </p:sp>
      <p:sp>
        <p:nvSpPr>
          <p:cNvPr id="8" name="object 3">
            <a:extLst>
              <a:ext uri="{FF2B5EF4-FFF2-40B4-BE49-F238E27FC236}">
                <a16:creationId xmlns:a16="http://schemas.microsoft.com/office/drawing/2014/main" id="{E4E91710-3030-4E42-8D85-E0F381C36821}"/>
              </a:ext>
            </a:extLst>
          </p:cNvPr>
          <p:cNvSpPr txBox="1"/>
          <p:nvPr/>
        </p:nvSpPr>
        <p:spPr>
          <a:xfrm>
            <a:off x="629773" y="2769845"/>
            <a:ext cx="3233393" cy="659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>
              <a:tabLst>
                <a:tab pos="299720" algn="l"/>
              </a:tabLst>
            </a:pPr>
            <a:r>
              <a:rPr lang="en-US" sz="1400" b="1" spc="-40">
                <a:solidFill>
                  <a:srgbClr val="012169"/>
                </a:solidFill>
                <a:latin typeface="Verdana" panose="020B0604030504040204" pitchFamily="34" charset="0"/>
                <a:ea typeface="Verdana" panose="020B0604030504040204" pitchFamily="34" charset="0"/>
                <a:cs typeface="Calibri"/>
              </a:rPr>
              <a:t>Minimum Requirement</a:t>
            </a:r>
            <a:r>
              <a:rPr lang="en-US" sz="1400" b="1"/>
              <a:t>: </a:t>
            </a:r>
          </a:p>
          <a:p>
            <a:pPr marL="12065">
              <a:tabLst>
                <a:tab pos="299720" algn="l"/>
              </a:tabLst>
            </a:pPr>
            <a:r>
              <a:rPr lang="en-US" sz="140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 Dimension , </a:t>
            </a:r>
          </a:p>
          <a:p>
            <a:pPr marL="12065">
              <a:tabLst>
                <a:tab pos="299720" algn="l"/>
              </a:tabLst>
            </a:pPr>
            <a:r>
              <a:rPr lang="en-US" sz="140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 or 2 Measures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8BC1B02-7578-40BF-A9B8-6A23765E10A7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4134" y="1163931"/>
            <a:ext cx="6662176" cy="3976531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4BBEC8-9C7C-478F-88E5-2A6648767F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650"/>
              <a:t>Copyright © 2020 Deloitte Development LLC. All rights reserved</a:t>
            </a:r>
            <a:endParaRPr lang="en-US" altLang="en-US" sz="650">
              <a:ea typeface="ＭＳ Ｐゴシック" panose="020B0600070205080204" pitchFamily="34" charset="-128"/>
            </a:endParaRPr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C1F58AED-2663-4B91-9452-B66089B7FA22}"/>
              </a:ext>
            </a:extLst>
          </p:cNvPr>
          <p:cNvSpPr txBox="1">
            <a:spLocks/>
          </p:cNvSpPr>
          <p:nvPr/>
        </p:nvSpPr>
        <p:spPr bwMode="gray">
          <a:xfrm>
            <a:off x="403912" y="396783"/>
            <a:ext cx="11252200" cy="30301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219170" rtl="0" eaLnBrk="1" latinLnBrk="0" hangingPunct="1"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>
                <a:solidFill>
                  <a:srgbClr val="012169"/>
                </a:solidFill>
              </a:rPr>
              <a:t>Heat Map</a:t>
            </a:r>
            <a:endParaRPr lang="en-GB" b="1">
              <a:solidFill>
                <a:srgbClr val="01216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58530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599295" y="4379135"/>
            <a:ext cx="4378058" cy="152092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>
              <a:tabLst>
                <a:tab pos="299720" algn="l"/>
              </a:tabLst>
              <a:defRPr/>
            </a:pPr>
            <a:r>
              <a:rPr lang="en-US" sz="1400" b="1" spc="-40">
                <a:solidFill>
                  <a:srgbClr val="012169"/>
                </a:solidFill>
                <a:latin typeface="Verdana" panose="020B0604030504040204" pitchFamily="34" charset="0"/>
                <a:ea typeface="Verdana" panose="020B0604030504040204" pitchFamily="34" charset="0"/>
                <a:cs typeface="Calibri"/>
              </a:rPr>
              <a:t>Purpose: </a:t>
            </a:r>
          </a:p>
          <a:p>
            <a:pPr marL="299085" indent="-287020">
              <a:buFont typeface="Wingdings"/>
              <a:buChar char=""/>
              <a:tabLst>
                <a:tab pos="299720" algn="l"/>
              </a:tabLst>
            </a:pPr>
            <a:r>
              <a:rPr lang="en-US" sz="140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Tree maps represent part-to-whole and hierarchical relationships using a series of rectangles. </a:t>
            </a:r>
          </a:p>
          <a:p>
            <a:pPr marL="299085" indent="-287020">
              <a:buFont typeface="Wingdings"/>
              <a:buChar char=""/>
              <a:tabLst>
                <a:tab pos="299720" algn="l"/>
              </a:tabLst>
            </a:pPr>
            <a:r>
              <a:rPr lang="en-US" sz="140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The dimensions define the structure of the tree map and measures define the size or color of the individual rectangle. </a:t>
            </a:r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CFEA1654-9569-4D32-9063-9D5990E3E3C7}"/>
              </a:ext>
            </a:extLst>
          </p:cNvPr>
          <p:cNvSpPr txBox="1"/>
          <p:nvPr/>
        </p:nvSpPr>
        <p:spPr>
          <a:xfrm>
            <a:off x="599294" y="1165797"/>
            <a:ext cx="4378058" cy="195181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>
              <a:tabLst>
                <a:tab pos="299720" algn="l"/>
              </a:tabLst>
              <a:defRPr/>
            </a:pPr>
            <a:r>
              <a:rPr lang="en-US" sz="1400" b="1" spc="-40">
                <a:solidFill>
                  <a:srgbClr val="012169"/>
                </a:solidFill>
                <a:latin typeface="Verdana" panose="020B0604030504040204" pitchFamily="34" charset="0"/>
                <a:ea typeface="Verdana" panose="020B0604030504040204" pitchFamily="34" charset="0"/>
                <a:cs typeface="Calibri"/>
              </a:rPr>
              <a:t>When to Use: </a:t>
            </a:r>
          </a:p>
          <a:p>
            <a:pPr marL="12065">
              <a:tabLst>
                <a:tab pos="299720" algn="l"/>
              </a:tabLst>
              <a:defRPr/>
            </a:pPr>
            <a:r>
              <a:rPr lang="en-US" sz="140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You can use a Tree map to show hierarchical (tree-structured) data relationships. Tree map is ideal and part-to-whole for showing large amounts of items in a single visualization simultaneously.</a:t>
            </a:r>
          </a:p>
          <a:p>
            <a:pPr marL="12065">
              <a:tabLst>
                <a:tab pos="299720" algn="l"/>
              </a:tabLst>
            </a:pPr>
            <a:r>
              <a:rPr lang="en-US" sz="140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This view is very similar to a heat map, but the boxes are grouped by items that are close in hierarchy.</a:t>
            </a:r>
          </a:p>
        </p:txBody>
      </p:sp>
      <p:sp>
        <p:nvSpPr>
          <p:cNvPr id="8" name="object 3">
            <a:extLst>
              <a:ext uri="{FF2B5EF4-FFF2-40B4-BE49-F238E27FC236}">
                <a16:creationId xmlns:a16="http://schemas.microsoft.com/office/drawing/2014/main" id="{E4E91710-3030-4E42-8D85-E0F381C36821}"/>
              </a:ext>
            </a:extLst>
          </p:cNvPr>
          <p:cNvSpPr txBox="1"/>
          <p:nvPr/>
        </p:nvSpPr>
        <p:spPr>
          <a:xfrm>
            <a:off x="599294" y="3305355"/>
            <a:ext cx="3233393" cy="659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>
              <a:tabLst>
                <a:tab pos="299720" algn="l"/>
              </a:tabLst>
              <a:defRPr/>
            </a:pPr>
            <a:r>
              <a:rPr lang="en-US" sz="1400" b="1" spc="-40">
                <a:solidFill>
                  <a:srgbClr val="012169"/>
                </a:solidFill>
                <a:latin typeface="Verdana" panose="020B0604030504040204" pitchFamily="34" charset="0"/>
                <a:ea typeface="Verdana" panose="020B0604030504040204" pitchFamily="34" charset="0"/>
                <a:cs typeface="Calibri"/>
              </a:rPr>
              <a:t>Minimum Requirement: </a:t>
            </a:r>
          </a:p>
          <a:p>
            <a:pPr marL="12065">
              <a:tabLst>
                <a:tab pos="299720" algn="l"/>
              </a:tabLst>
            </a:pPr>
            <a:r>
              <a:rPr lang="en-US" sz="140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 or more Dimensions,</a:t>
            </a:r>
          </a:p>
          <a:p>
            <a:pPr marL="12065">
              <a:tabLst>
                <a:tab pos="299720" algn="l"/>
              </a:tabLst>
            </a:pPr>
            <a:r>
              <a:rPr lang="en-US" sz="140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 or 2 Measures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9F42C54-379F-4088-B5F1-5CFC0BFCBF80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7292" y="1165797"/>
            <a:ext cx="6517064" cy="3795483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CA4C37-68D7-4998-BF48-24D200A8B2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650"/>
              <a:t>Copyright © 2020 Deloitte Development LLC. All rights reserved</a:t>
            </a:r>
            <a:endParaRPr lang="en-US" altLang="en-US" sz="650">
              <a:ea typeface="ＭＳ Ｐゴシック" panose="020B0600070205080204" pitchFamily="34" charset="-128"/>
            </a:endParaRP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98B91AA0-DFB7-4624-BA49-3B01DE44CA21}"/>
              </a:ext>
            </a:extLst>
          </p:cNvPr>
          <p:cNvSpPr txBox="1">
            <a:spLocks/>
          </p:cNvSpPr>
          <p:nvPr/>
        </p:nvSpPr>
        <p:spPr bwMode="gray">
          <a:xfrm>
            <a:off x="403912" y="396783"/>
            <a:ext cx="11252200" cy="30301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219170" rtl="0" eaLnBrk="1" latinLnBrk="0" hangingPunct="1"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>
                <a:solidFill>
                  <a:srgbClr val="012169"/>
                </a:solidFill>
              </a:rPr>
              <a:t>Tree Map</a:t>
            </a:r>
            <a:endParaRPr lang="en-GB" b="1">
              <a:solidFill>
                <a:srgbClr val="01216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11343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03912" y="396783"/>
            <a:ext cx="11252200" cy="303014"/>
          </a:xfrm>
        </p:spPr>
        <p:txBody>
          <a:bodyPr/>
          <a:lstStyle/>
          <a:p>
            <a:r>
              <a:rPr lang="en-GB" b="1">
                <a:solidFill>
                  <a:srgbClr val="012169"/>
                </a:solidFill>
              </a:rPr>
              <a:t>Contents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1934807" y="1581561"/>
            <a:ext cx="2051428" cy="107721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1400" b="1" dirty="0">
                <a:solidFill>
                  <a:schemeClr val="accent3"/>
                </a:solidFill>
              </a:rPr>
              <a:t>Why BI Tools​</a:t>
            </a:r>
          </a:p>
          <a:p>
            <a:endParaRPr lang="en-GB" sz="1400" dirty="0"/>
          </a:p>
        </p:txBody>
      </p:sp>
      <p:sp>
        <p:nvSpPr>
          <p:cNvPr id="52" name="TextBox 51"/>
          <p:cNvSpPr txBox="1"/>
          <p:nvPr/>
        </p:nvSpPr>
        <p:spPr>
          <a:xfrm>
            <a:off x="0" y="2737010"/>
            <a:ext cx="2153518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600"/>
              </a:spcBef>
              <a:buSzPct val="100000"/>
            </a:pPr>
            <a:r>
              <a:rPr lang="en-GB" sz="7200">
                <a:solidFill>
                  <a:schemeClr val="accent2"/>
                </a:solidFill>
              </a:rPr>
              <a:t>02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0" y="1355927"/>
            <a:ext cx="2153518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600"/>
              </a:spcBef>
              <a:buSzPct val="100000"/>
            </a:pPr>
            <a:r>
              <a:rPr lang="en-GB" sz="7200">
                <a:solidFill>
                  <a:schemeClr val="accent3"/>
                </a:solidFill>
              </a:rPr>
              <a:t>01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5679506" y="1581561"/>
            <a:ext cx="2256571" cy="107721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1400" b="1"/>
              <a:t>Dashboard creation</a:t>
            </a:r>
            <a:endParaRPr lang="en-GB" sz="1400" b="1"/>
          </a:p>
        </p:txBody>
      </p:sp>
      <p:sp>
        <p:nvSpPr>
          <p:cNvPr id="56" name="TextBox 55"/>
          <p:cNvSpPr txBox="1"/>
          <p:nvPr/>
        </p:nvSpPr>
        <p:spPr>
          <a:xfrm>
            <a:off x="3736056" y="1355927"/>
            <a:ext cx="2153518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600"/>
              </a:spcBef>
              <a:buSzPct val="100000"/>
            </a:pPr>
            <a:r>
              <a:rPr lang="en-GB" sz="7200"/>
              <a:t>04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0" y="4301349"/>
            <a:ext cx="2153518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600"/>
              </a:spcBef>
              <a:buSzPct val="100000"/>
            </a:pPr>
            <a:r>
              <a:rPr lang="en-GB" sz="7200">
                <a:solidFill>
                  <a:schemeClr val="accent1"/>
                </a:solidFill>
              </a:rPr>
              <a:t>03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3736056" y="2737010"/>
            <a:ext cx="2153518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600"/>
              </a:spcBef>
              <a:buSzPct val="100000"/>
            </a:pPr>
            <a:r>
              <a:rPr lang="en-GB" sz="7200">
                <a:solidFill>
                  <a:schemeClr val="accent5"/>
                </a:solidFill>
              </a:rPr>
              <a:t>05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3736056" y="4301349"/>
            <a:ext cx="2153518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600"/>
              </a:spcBef>
              <a:buSzPct val="100000"/>
            </a:pPr>
            <a:r>
              <a:rPr lang="en-GB" sz="7200">
                <a:solidFill>
                  <a:schemeClr val="accent5">
                    <a:lumMod val="75000"/>
                  </a:schemeClr>
                </a:solidFill>
              </a:rPr>
              <a:t>06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1934807" y="3004225"/>
            <a:ext cx="2051428" cy="107721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1400" b="1" dirty="0">
                <a:solidFill>
                  <a:schemeClr val="accent2"/>
                </a:solidFill>
              </a:rPr>
              <a:t>BI Tools Interface</a:t>
            </a:r>
            <a:endParaRPr lang="en-GB" sz="1100" b="1" dirty="0">
              <a:solidFill>
                <a:schemeClr val="accent2"/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5679506" y="3004225"/>
            <a:ext cx="2256571" cy="107721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1400" b="1">
                <a:solidFill>
                  <a:schemeClr val="accent5"/>
                </a:solidFill>
              </a:rPr>
              <a:t>Advanced features</a:t>
            </a:r>
            <a:endParaRPr lang="en-GB" sz="1400" b="1">
              <a:solidFill>
                <a:schemeClr val="accent5"/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1934807" y="4575405"/>
            <a:ext cx="2051428" cy="107721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1400" b="1">
                <a:solidFill>
                  <a:schemeClr val="accent1"/>
                </a:solidFill>
              </a:rPr>
              <a:t>Charting options</a:t>
            </a:r>
            <a:endParaRPr lang="en-GB" sz="1100" b="1">
              <a:solidFill>
                <a:schemeClr val="accent1"/>
              </a:solidFill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5679506" y="4575405"/>
            <a:ext cx="2256571" cy="107721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1400" b="1">
                <a:solidFill>
                  <a:schemeClr val="accent5">
                    <a:lumMod val="75000"/>
                  </a:schemeClr>
                </a:solidFill>
              </a:rPr>
              <a:t>Publishing</a:t>
            </a:r>
            <a:endParaRPr lang="en-GB" sz="1100" b="1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70DD79D-ABAE-4CF6-95FA-7063B65B6589}"/>
              </a:ext>
            </a:extLst>
          </p:cNvPr>
          <p:cNvSpPr txBox="1"/>
          <p:nvPr/>
        </p:nvSpPr>
        <p:spPr>
          <a:xfrm>
            <a:off x="9728682" y="1581561"/>
            <a:ext cx="2256571" cy="107721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1400" b="1">
                <a:solidFill>
                  <a:schemeClr val="accent3"/>
                </a:solidFill>
              </a:rPr>
              <a:t>Best Practices</a:t>
            </a:r>
            <a:endParaRPr lang="en-GB" sz="1400" b="1">
              <a:solidFill>
                <a:schemeClr val="accent3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7049BE0-1703-4259-9C35-DBBC63A79213}"/>
              </a:ext>
            </a:extLst>
          </p:cNvPr>
          <p:cNvSpPr txBox="1"/>
          <p:nvPr/>
        </p:nvSpPr>
        <p:spPr>
          <a:xfrm>
            <a:off x="7785232" y="1355927"/>
            <a:ext cx="2153518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600"/>
              </a:spcBef>
              <a:buSzPct val="100000"/>
            </a:pPr>
            <a:r>
              <a:rPr lang="en-GB" sz="7200">
                <a:solidFill>
                  <a:schemeClr val="accent3"/>
                </a:solidFill>
              </a:rPr>
              <a:t>07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82FE422-87A7-4D7B-9935-45D8DC01C134}"/>
              </a:ext>
            </a:extLst>
          </p:cNvPr>
          <p:cNvSpPr txBox="1"/>
          <p:nvPr/>
        </p:nvSpPr>
        <p:spPr>
          <a:xfrm>
            <a:off x="7785232" y="2737010"/>
            <a:ext cx="2153518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600"/>
              </a:spcBef>
              <a:buSzPct val="100000"/>
            </a:pPr>
            <a:r>
              <a:rPr lang="en-GB" sz="7200">
                <a:solidFill>
                  <a:schemeClr val="accent2"/>
                </a:solidFill>
              </a:rPr>
              <a:t>08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0D76E1F-AB11-438E-8966-0C673DF515BC}"/>
              </a:ext>
            </a:extLst>
          </p:cNvPr>
          <p:cNvSpPr txBox="1"/>
          <p:nvPr/>
        </p:nvSpPr>
        <p:spPr>
          <a:xfrm>
            <a:off x="9728682" y="3004225"/>
            <a:ext cx="2256571" cy="107721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1400" b="1" dirty="0">
                <a:solidFill>
                  <a:schemeClr val="accent2"/>
                </a:solidFill>
              </a:rPr>
              <a:t>What’s new in BI Tools 2020.3</a:t>
            </a:r>
            <a:endParaRPr lang="en-GB" sz="1400" b="1" dirty="0">
              <a:solidFill>
                <a:schemeClr val="accent2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313BA0A-F3F0-41EF-9181-61D29C5B44F2}"/>
              </a:ext>
            </a:extLst>
          </p:cNvPr>
          <p:cNvSpPr txBox="1"/>
          <p:nvPr/>
        </p:nvSpPr>
        <p:spPr>
          <a:xfrm>
            <a:off x="7785232" y="4301349"/>
            <a:ext cx="2153518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600"/>
              </a:spcBef>
              <a:buSzPct val="100000"/>
            </a:pPr>
            <a:r>
              <a:rPr lang="en-GB" sz="7200">
                <a:solidFill>
                  <a:schemeClr val="accent1"/>
                </a:solidFill>
              </a:rPr>
              <a:t>09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97C4532-5EF5-4E2C-AE04-EA0BE77FDA21}"/>
              </a:ext>
            </a:extLst>
          </p:cNvPr>
          <p:cNvSpPr txBox="1"/>
          <p:nvPr/>
        </p:nvSpPr>
        <p:spPr>
          <a:xfrm>
            <a:off x="9728682" y="4575405"/>
            <a:ext cx="2256571" cy="107721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1400" b="1">
                <a:solidFill>
                  <a:schemeClr val="accent1"/>
                </a:solidFill>
              </a:rPr>
              <a:t>Demo</a:t>
            </a:r>
            <a:endParaRPr lang="en-GB" sz="1100" b="1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8465601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582890" y="4323393"/>
            <a:ext cx="4246776" cy="130548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>
              <a:tabLst>
                <a:tab pos="299720" algn="l"/>
              </a:tabLst>
              <a:defRPr/>
            </a:pPr>
            <a:r>
              <a:rPr lang="en-US" sz="1400" b="1" spc="-40">
                <a:solidFill>
                  <a:srgbClr val="012169"/>
                </a:solidFill>
                <a:latin typeface="Verdana" panose="020B0604030504040204" pitchFamily="34" charset="0"/>
                <a:ea typeface="Verdana" panose="020B0604030504040204" pitchFamily="34" charset="0"/>
                <a:cs typeface="Calibri"/>
              </a:rPr>
              <a:t>Purpose: </a:t>
            </a:r>
          </a:p>
          <a:p>
            <a:pPr marL="12065" indent="-287020">
              <a:buFont typeface="Wingdings"/>
              <a:buChar char=""/>
              <a:tabLst>
                <a:tab pos="299720" algn="l"/>
              </a:tabLst>
            </a:pPr>
            <a:r>
              <a:rPr lang="en-US" sz="140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World map relationships between different geographic locations. </a:t>
            </a:r>
          </a:p>
          <a:p>
            <a:pPr marL="12065" indent="-287020">
              <a:buFont typeface="Wingdings"/>
              <a:buChar char=""/>
              <a:tabLst>
                <a:tab pos="299720" algn="l"/>
              </a:tabLst>
            </a:pPr>
            <a:r>
              <a:rPr lang="en-US" sz="140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The geographical locations define the structure of the World map and measures define the color of the individual locations. </a:t>
            </a:r>
          </a:p>
        </p:txBody>
      </p:sp>
      <p:sp>
        <p:nvSpPr>
          <p:cNvPr id="8" name="object 3">
            <a:extLst>
              <a:ext uri="{FF2B5EF4-FFF2-40B4-BE49-F238E27FC236}">
                <a16:creationId xmlns:a16="http://schemas.microsoft.com/office/drawing/2014/main" id="{9E01BA11-3715-40D8-BAA1-E8B408780571}"/>
              </a:ext>
            </a:extLst>
          </p:cNvPr>
          <p:cNvSpPr txBox="1"/>
          <p:nvPr/>
        </p:nvSpPr>
        <p:spPr>
          <a:xfrm>
            <a:off x="582890" y="1097093"/>
            <a:ext cx="4246776" cy="109004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>
              <a:tabLst>
                <a:tab pos="299720" algn="l"/>
              </a:tabLst>
              <a:defRPr/>
            </a:pPr>
            <a:r>
              <a:rPr lang="en-US" sz="1400" b="1" spc="-40">
                <a:solidFill>
                  <a:srgbClr val="012169"/>
                </a:solidFill>
                <a:latin typeface="Verdana" panose="020B0604030504040204" pitchFamily="34" charset="0"/>
                <a:ea typeface="Verdana" panose="020B0604030504040204" pitchFamily="34" charset="0"/>
                <a:cs typeface="Calibri"/>
              </a:rPr>
              <a:t>When to Use: </a:t>
            </a:r>
          </a:p>
          <a:p>
            <a:pPr marL="12065">
              <a:tabLst>
                <a:tab pos="299720" algn="l"/>
              </a:tabLst>
              <a:defRPr/>
            </a:pPr>
            <a:r>
              <a:rPr lang="en-US" sz="1400" spc="-40">
                <a:latin typeface="Verdana" panose="020B0604030504040204" pitchFamily="34" charset="0"/>
                <a:ea typeface="Verdana" panose="020B0604030504040204" pitchFamily="34" charset="0"/>
                <a:cs typeface="Calibri"/>
              </a:rPr>
              <a:t>To gain insights of comparative performance of different locations, either world wide or for a  particular country, World maps represents the data at glance.</a:t>
            </a:r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E984B28F-0503-47FD-82DD-A3D07ABD73FD}"/>
              </a:ext>
            </a:extLst>
          </p:cNvPr>
          <p:cNvSpPr txBox="1"/>
          <p:nvPr/>
        </p:nvSpPr>
        <p:spPr>
          <a:xfrm>
            <a:off x="582890" y="2877796"/>
            <a:ext cx="2743200" cy="659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>
              <a:tabLst>
                <a:tab pos="299720" algn="l"/>
              </a:tabLst>
              <a:defRPr/>
            </a:pPr>
            <a:r>
              <a:rPr lang="en-US" sz="1400" b="1" spc="-40">
                <a:solidFill>
                  <a:srgbClr val="012169"/>
                </a:solidFill>
                <a:latin typeface="Verdana" panose="020B0604030504040204" pitchFamily="34" charset="0"/>
                <a:ea typeface="Verdana" panose="020B0604030504040204" pitchFamily="34" charset="0"/>
                <a:cs typeface="Calibri"/>
              </a:rPr>
              <a:t>Minimum Requirement: </a:t>
            </a:r>
          </a:p>
          <a:p>
            <a:pPr marL="12065">
              <a:tabLst>
                <a:tab pos="299720" algn="l"/>
              </a:tabLst>
            </a:pPr>
            <a:r>
              <a:rPr lang="en-US" sz="140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 Geographical Location,</a:t>
            </a:r>
          </a:p>
          <a:p>
            <a:pPr marL="12065">
              <a:tabLst>
                <a:tab pos="299720" algn="l"/>
              </a:tabLst>
            </a:pPr>
            <a:r>
              <a:rPr lang="en-US" sz="140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0 or 1 Measure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933B09A-2BE5-4C10-847E-8A4911CF45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9666" y="1507724"/>
            <a:ext cx="7237817" cy="3842552"/>
          </a:xfrm>
          <a:prstGeom prst="rect">
            <a:avLst/>
          </a:prstGeom>
        </p:spPr>
      </p:pic>
      <p:sp>
        <p:nvSpPr>
          <p:cNvPr id="10" name="Title 2">
            <a:extLst>
              <a:ext uri="{FF2B5EF4-FFF2-40B4-BE49-F238E27FC236}">
                <a16:creationId xmlns:a16="http://schemas.microsoft.com/office/drawing/2014/main" id="{D28D567D-F10C-4D61-800E-20DBCA4767F1}"/>
              </a:ext>
            </a:extLst>
          </p:cNvPr>
          <p:cNvSpPr txBox="1">
            <a:spLocks/>
          </p:cNvSpPr>
          <p:nvPr/>
        </p:nvSpPr>
        <p:spPr bwMode="gray">
          <a:xfrm>
            <a:off x="403912" y="396783"/>
            <a:ext cx="11252200" cy="30301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219170" rtl="0" eaLnBrk="1" latinLnBrk="0" hangingPunct="1"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>
                <a:solidFill>
                  <a:srgbClr val="012169"/>
                </a:solidFill>
              </a:rPr>
              <a:t>World Map</a:t>
            </a:r>
            <a:endParaRPr lang="en-GB" b="1">
              <a:solidFill>
                <a:srgbClr val="01216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9539320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584859" y="4345145"/>
            <a:ext cx="4438246" cy="8745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lvl="0">
              <a:tabLst>
                <a:tab pos="299720" algn="l"/>
              </a:tabLst>
            </a:pPr>
            <a:r>
              <a:rPr lang="en-US" sz="1400" b="1" spc="-40">
                <a:solidFill>
                  <a:srgbClr val="012169"/>
                </a:solidFill>
                <a:latin typeface="Verdana" panose="020B0604030504040204" pitchFamily="34" charset="0"/>
                <a:ea typeface="Verdana" panose="020B0604030504040204" pitchFamily="34" charset="0"/>
                <a:cs typeface="Calibri"/>
              </a:rPr>
              <a:t>Purpose:</a:t>
            </a:r>
          </a:p>
          <a:p>
            <a:pPr marL="12065" lvl="0" indent="-287020">
              <a:buFont typeface="Wingdings"/>
              <a:buChar char=""/>
              <a:tabLst>
                <a:tab pos="299720" algn="l"/>
              </a:tabLst>
            </a:pPr>
            <a:r>
              <a:rPr lang="en-US" sz="140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Line charts show data using the X and Y-axes, displaying changes over time by showing the movement of data points.</a:t>
            </a:r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CFEA1654-9569-4D32-9063-9D5990E3E3C7}"/>
              </a:ext>
            </a:extLst>
          </p:cNvPr>
          <p:cNvSpPr txBox="1"/>
          <p:nvPr/>
        </p:nvSpPr>
        <p:spPr>
          <a:xfrm>
            <a:off x="584859" y="1163931"/>
            <a:ext cx="4438246" cy="109004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>
              <a:tabLst>
                <a:tab pos="299720" algn="l"/>
              </a:tabLst>
            </a:pPr>
            <a:r>
              <a:rPr lang="en-US" sz="1400" b="1" spc="-40">
                <a:solidFill>
                  <a:srgbClr val="012169"/>
                </a:solidFill>
                <a:latin typeface="Verdana" panose="020B0604030504040204" pitchFamily="34" charset="0"/>
                <a:ea typeface="Verdana" panose="020B0604030504040204" pitchFamily="34" charset="0"/>
                <a:cs typeface="Calibri"/>
              </a:rPr>
              <a:t>When</a:t>
            </a:r>
            <a:r>
              <a:rPr lang="en-US" sz="1400" b="1"/>
              <a:t> </a:t>
            </a:r>
            <a:r>
              <a:rPr lang="en-US" sz="1400" b="1" spc="-40">
                <a:solidFill>
                  <a:srgbClr val="012169"/>
                </a:solidFill>
                <a:latin typeface="Verdana" panose="020B0604030504040204" pitchFamily="34" charset="0"/>
                <a:ea typeface="Verdana" panose="020B0604030504040204" pitchFamily="34" charset="0"/>
                <a:cs typeface="Calibri"/>
              </a:rPr>
              <a:t>to</a:t>
            </a:r>
            <a:r>
              <a:rPr lang="en-US" sz="1400" b="1"/>
              <a:t> </a:t>
            </a:r>
            <a:r>
              <a:rPr lang="en-US" sz="1400" b="1" spc="-40">
                <a:solidFill>
                  <a:srgbClr val="012169"/>
                </a:solidFill>
                <a:latin typeface="Verdana" panose="020B0604030504040204" pitchFamily="34" charset="0"/>
                <a:ea typeface="Verdana" panose="020B0604030504040204" pitchFamily="34" charset="0"/>
                <a:cs typeface="Calibri"/>
              </a:rPr>
              <a:t>Use</a:t>
            </a:r>
            <a:r>
              <a:rPr lang="en-US" sz="1400" b="1"/>
              <a:t>: </a:t>
            </a:r>
          </a:p>
          <a:p>
            <a:pPr marL="12065">
              <a:tabLst>
                <a:tab pos="299720" algn="l"/>
              </a:tabLst>
            </a:pPr>
            <a:r>
              <a:rPr lang="en-US" sz="140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Line graph is used to view data changes over time. The graph can have multiple measures represented by different colors. This helps co-relate multiple measures over the period of time</a:t>
            </a:r>
          </a:p>
        </p:txBody>
      </p:sp>
      <p:sp>
        <p:nvSpPr>
          <p:cNvPr id="8" name="object 3">
            <a:extLst>
              <a:ext uri="{FF2B5EF4-FFF2-40B4-BE49-F238E27FC236}">
                <a16:creationId xmlns:a16="http://schemas.microsoft.com/office/drawing/2014/main" id="{E4E91710-3030-4E42-8D85-E0F381C36821}"/>
              </a:ext>
            </a:extLst>
          </p:cNvPr>
          <p:cNvSpPr txBox="1"/>
          <p:nvPr/>
        </p:nvSpPr>
        <p:spPr>
          <a:xfrm>
            <a:off x="584859" y="2995790"/>
            <a:ext cx="3233393" cy="659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>
              <a:tabLst>
                <a:tab pos="299720" algn="l"/>
              </a:tabLst>
            </a:pPr>
            <a:r>
              <a:rPr lang="en-US" sz="1400" b="1" spc="-40">
                <a:solidFill>
                  <a:srgbClr val="012169"/>
                </a:solidFill>
                <a:latin typeface="Verdana" panose="020B0604030504040204" pitchFamily="34" charset="0"/>
                <a:ea typeface="Verdana" panose="020B0604030504040204" pitchFamily="34" charset="0"/>
                <a:cs typeface="Calibri"/>
              </a:rPr>
              <a:t>Minimum</a:t>
            </a:r>
            <a:r>
              <a:rPr lang="en-US" sz="1400" b="1"/>
              <a:t> </a:t>
            </a:r>
            <a:r>
              <a:rPr lang="en-US" sz="1400" b="1" spc="-40">
                <a:solidFill>
                  <a:srgbClr val="012169"/>
                </a:solidFill>
                <a:latin typeface="Verdana" panose="020B0604030504040204" pitchFamily="34" charset="0"/>
                <a:ea typeface="Verdana" panose="020B0604030504040204" pitchFamily="34" charset="0"/>
                <a:cs typeface="Calibri"/>
              </a:rPr>
              <a:t>Requirement: </a:t>
            </a:r>
          </a:p>
          <a:p>
            <a:pPr marL="12065">
              <a:tabLst>
                <a:tab pos="299720" algn="l"/>
              </a:tabLst>
            </a:pPr>
            <a:r>
              <a:rPr lang="en-US" sz="140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 Time Dimension and </a:t>
            </a:r>
          </a:p>
          <a:p>
            <a:pPr marL="12065">
              <a:tabLst>
                <a:tab pos="299720" algn="l"/>
              </a:tabLst>
            </a:pPr>
            <a:r>
              <a:rPr lang="en-US" sz="140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 or more Measures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B89A071-B360-4C15-87C2-4A9B0583C5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4565" y="1163931"/>
            <a:ext cx="6792799" cy="379118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74B1FE-061A-41B3-951D-A95DC66346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650"/>
              <a:t>Copyright © 2020 Deloitte Development LLC. All rights reserved</a:t>
            </a:r>
            <a:endParaRPr lang="en-US" altLang="en-US" sz="650">
              <a:ea typeface="ＭＳ Ｐゴシック" panose="020B0600070205080204" pitchFamily="34" charset="-128"/>
            </a:endParaRPr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2B5ADE10-1173-4350-97F8-AB4AEE9334C6}"/>
              </a:ext>
            </a:extLst>
          </p:cNvPr>
          <p:cNvSpPr txBox="1">
            <a:spLocks/>
          </p:cNvSpPr>
          <p:nvPr/>
        </p:nvSpPr>
        <p:spPr bwMode="gray">
          <a:xfrm>
            <a:off x="403912" y="396783"/>
            <a:ext cx="11252200" cy="30301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219170" rtl="0" eaLnBrk="1" latinLnBrk="0" hangingPunct="1"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>
                <a:solidFill>
                  <a:srgbClr val="012169"/>
                </a:solidFill>
              </a:rPr>
              <a:t>Line Graph</a:t>
            </a:r>
            <a:endParaRPr lang="en-GB" b="1">
              <a:solidFill>
                <a:srgbClr val="01216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39638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597973" y="4359648"/>
            <a:ext cx="4534859" cy="21672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lvl="0">
              <a:tabLst>
                <a:tab pos="299720" algn="l"/>
              </a:tabLst>
            </a:pPr>
            <a:r>
              <a:rPr lang="en-US" sz="1400" b="1" spc="-40">
                <a:solidFill>
                  <a:srgbClr val="012169"/>
                </a:solidFill>
                <a:latin typeface="Verdana" panose="020B0604030504040204" pitchFamily="34" charset="0"/>
                <a:ea typeface="Verdana" panose="020B0604030504040204" pitchFamily="34" charset="0"/>
                <a:cs typeface="Calibri"/>
              </a:rPr>
              <a:t>Purpose:</a:t>
            </a:r>
          </a:p>
          <a:p>
            <a:pPr marL="12065" lvl="0" indent="-287020">
              <a:buFont typeface="Wingdings"/>
              <a:buChar char=""/>
              <a:tabLst>
                <a:tab pos="299720" algn="l"/>
              </a:tabLst>
            </a:pPr>
            <a:r>
              <a:rPr lang="en-US" sz="140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Motion charts show data using the X and</a:t>
            </a:r>
          </a:p>
          <a:p>
            <a:pPr lvl="0">
              <a:tabLst>
                <a:tab pos="299720" algn="l"/>
              </a:tabLst>
            </a:pPr>
            <a:r>
              <a:rPr lang="en-US" sz="140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Y-axes, displaying changes over time</a:t>
            </a:r>
          </a:p>
          <a:p>
            <a:pPr lvl="0">
              <a:tabLst>
                <a:tab pos="299720" algn="l"/>
              </a:tabLst>
            </a:pPr>
            <a:r>
              <a:rPr lang="en-US" sz="140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by showing the movement of data points within the defined space.</a:t>
            </a:r>
          </a:p>
          <a:p>
            <a:pPr lvl="0">
              <a:tabLst>
                <a:tab pos="299720" algn="l"/>
              </a:tabLst>
            </a:pPr>
            <a:endParaRPr lang="en-US" sz="1400">
              <a:solidFill>
                <a:prstClr val="black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12065" lvl="0" indent="-287020">
              <a:buFont typeface="Wingdings"/>
              <a:buChar char=""/>
              <a:tabLst>
                <a:tab pos="299720" algn="l"/>
              </a:tabLst>
            </a:pPr>
            <a:r>
              <a:rPr lang="en-US" sz="140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The main advantage of motion chart is to view the entire trail of how the data has changed over time and not just a snapshot of the data.</a:t>
            </a:r>
          </a:p>
          <a:p>
            <a:pPr lvl="0">
              <a:tabLst>
                <a:tab pos="299720" algn="l"/>
              </a:tabLst>
            </a:pPr>
            <a:endParaRPr lang="en-US" sz="1400">
              <a:solidFill>
                <a:prstClr val="black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CFEA1654-9569-4D32-9063-9D5990E3E3C7}"/>
              </a:ext>
            </a:extLst>
          </p:cNvPr>
          <p:cNvSpPr txBox="1"/>
          <p:nvPr/>
        </p:nvSpPr>
        <p:spPr>
          <a:xfrm>
            <a:off x="597973" y="1049408"/>
            <a:ext cx="4609707" cy="8745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>
              <a:tabLst>
                <a:tab pos="299720" algn="l"/>
              </a:tabLst>
            </a:pPr>
            <a:r>
              <a:rPr lang="en-US" sz="1400" b="1" spc="-40">
                <a:solidFill>
                  <a:srgbClr val="012169"/>
                </a:solidFill>
                <a:latin typeface="Verdana" panose="020B0604030504040204" pitchFamily="34" charset="0"/>
                <a:ea typeface="Verdana" panose="020B0604030504040204" pitchFamily="34" charset="0"/>
                <a:cs typeface="Calibri"/>
              </a:rPr>
              <a:t>When to Use: </a:t>
            </a:r>
          </a:p>
          <a:p>
            <a:pPr marL="12065">
              <a:tabLst>
                <a:tab pos="299720" algn="l"/>
              </a:tabLst>
            </a:pPr>
            <a:r>
              <a:rPr lang="en-US" sz="140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Motion charts are an enhancement to line Charts.</a:t>
            </a:r>
          </a:p>
          <a:p>
            <a:pPr marL="12065">
              <a:tabLst>
                <a:tab pos="299720" algn="l"/>
              </a:tabLst>
            </a:pPr>
            <a:r>
              <a:rPr lang="en-US" sz="140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These show the movement of data points over period of time with animations.</a:t>
            </a:r>
          </a:p>
        </p:txBody>
      </p:sp>
      <p:sp>
        <p:nvSpPr>
          <p:cNvPr id="8" name="object 3">
            <a:extLst>
              <a:ext uri="{FF2B5EF4-FFF2-40B4-BE49-F238E27FC236}">
                <a16:creationId xmlns:a16="http://schemas.microsoft.com/office/drawing/2014/main" id="{E4E91710-3030-4E42-8D85-E0F381C36821}"/>
              </a:ext>
            </a:extLst>
          </p:cNvPr>
          <p:cNvSpPr txBox="1"/>
          <p:nvPr/>
        </p:nvSpPr>
        <p:spPr>
          <a:xfrm>
            <a:off x="597973" y="2841065"/>
            <a:ext cx="3233393" cy="659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>
              <a:tabLst>
                <a:tab pos="299720" algn="l"/>
              </a:tabLst>
            </a:pPr>
            <a:r>
              <a:rPr lang="en-US" sz="1400" b="1" spc="-40">
                <a:solidFill>
                  <a:srgbClr val="012169"/>
                </a:solidFill>
                <a:latin typeface="Verdana" panose="020B0604030504040204" pitchFamily="34" charset="0"/>
                <a:ea typeface="Verdana" panose="020B0604030504040204" pitchFamily="34" charset="0"/>
                <a:cs typeface="Calibri"/>
              </a:rPr>
              <a:t>Minimum Requirement: </a:t>
            </a:r>
          </a:p>
          <a:p>
            <a:pPr marL="12065">
              <a:tabLst>
                <a:tab pos="299720" algn="l"/>
              </a:tabLst>
            </a:pPr>
            <a:r>
              <a:rPr lang="en-US" sz="140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 Time Dimension and </a:t>
            </a:r>
          </a:p>
          <a:p>
            <a:pPr marL="12065">
              <a:tabLst>
                <a:tab pos="299720" algn="l"/>
              </a:tabLst>
            </a:pPr>
            <a:r>
              <a:rPr lang="en-US" sz="140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 or more Measures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8E5EB1E-31AD-4919-A646-BC45D70695C0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8266" y="1163931"/>
            <a:ext cx="6465217" cy="3655177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981A4F-D3B2-4F93-8F0B-031272114C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650"/>
              <a:t>Copyright © 2020 Deloitte Development LLC. All rights reserved</a:t>
            </a:r>
            <a:endParaRPr lang="en-US" altLang="en-US" sz="650">
              <a:ea typeface="ＭＳ Ｐゴシック" panose="020B0600070205080204" pitchFamily="34" charset="-128"/>
            </a:endParaRP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06702FB0-4C12-45E9-ABA8-3F52A0D206E5}"/>
              </a:ext>
            </a:extLst>
          </p:cNvPr>
          <p:cNvSpPr txBox="1">
            <a:spLocks/>
          </p:cNvSpPr>
          <p:nvPr/>
        </p:nvSpPr>
        <p:spPr bwMode="gray">
          <a:xfrm>
            <a:off x="403912" y="396783"/>
            <a:ext cx="11252200" cy="30301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219170" rtl="0" eaLnBrk="1" latinLnBrk="0" hangingPunct="1"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>
                <a:solidFill>
                  <a:srgbClr val="012169"/>
                </a:solidFill>
              </a:rPr>
              <a:t>Motion Chart</a:t>
            </a:r>
            <a:endParaRPr lang="en-GB" b="1">
              <a:solidFill>
                <a:srgbClr val="01216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50690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599294" y="4967460"/>
            <a:ext cx="4352922" cy="130548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>
              <a:tabLst>
                <a:tab pos="299720" algn="l"/>
              </a:tabLst>
            </a:pPr>
            <a:r>
              <a:rPr lang="en-US" sz="1400" b="1" spc="-40">
                <a:solidFill>
                  <a:srgbClr val="012169"/>
                </a:solidFill>
                <a:latin typeface="Verdana" panose="020B0604030504040204" pitchFamily="34" charset="0"/>
                <a:ea typeface="Verdana" panose="020B0604030504040204" pitchFamily="34" charset="0"/>
                <a:cs typeface="Calibri"/>
              </a:rPr>
              <a:t>Purpose:</a:t>
            </a:r>
          </a:p>
          <a:p>
            <a:pPr marL="12065" indent="-287020">
              <a:buFont typeface="Wingdings"/>
              <a:buChar char=""/>
              <a:tabLst>
                <a:tab pos="299720" algn="l"/>
              </a:tabLst>
            </a:pPr>
            <a:r>
              <a:rPr lang="en-US" sz="140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It is a pie chart with a hole in the middle, but it helps put more emphasis on the various segments. </a:t>
            </a:r>
          </a:p>
          <a:p>
            <a:pPr marL="12065" indent="-287020">
              <a:buFont typeface="Wingdings"/>
              <a:buChar char=""/>
              <a:tabLst>
                <a:tab pos="299720" algn="l"/>
              </a:tabLst>
            </a:pPr>
            <a:r>
              <a:rPr lang="en-US" sz="140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 donut chart, like a pie chart, shows part-to-whole relationships</a:t>
            </a:r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CFEA1654-9569-4D32-9063-9D5990E3E3C7}"/>
              </a:ext>
            </a:extLst>
          </p:cNvPr>
          <p:cNvSpPr txBox="1"/>
          <p:nvPr/>
        </p:nvSpPr>
        <p:spPr>
          <a:xfrm>
            <a:off x="599293" y="1163931"/>
            <a:ext cx="4234835" cy="238270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>
              <a:tabLst>
                <a:tab pos="299720" algn="l"/>
              </a:tabLst>
            </a:pPr>
            <a:r>
              <a:rPr lang="en-US" sz="1400" b="1" spc="-40">
                <a:solidFill>
                  <a:srgbClr val="012169"/>
                </a:solidFill>
                <a:latin typeface="Verdana" panose="020B0604030504040204" pitchFamily="34" charset="0"/>
                <a:ea typeface="Verdana" panose="020B0604030504040204" pitchFamily="34" charset="0"/>
                <a:cs typeface="Calibri"/>
              </a:rPr>
              <a:t>When to Use:</a:t>
            </a:r>
          </a:p>
          <a:p>
            <a:pPr marL="12065">
              <a:tabLst>
                <a:tab pos="299720" algn="l"/>
              </a:tabLst>
            </a:pPr>
            <a:r>
              <a:rPr lang="en-US" sz="140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Donut or Pie Charts are best suited to show proportional or percentage relationships. When used appropriately, these can quickly show relative value to the other data points in the measure.</a:t>
            </a:r>
          </a:p>
          <a:p>
            <a:pPr marL="12065">
              <a:tabLst>
                <a:tab pos="299720" algn="l"/>
              </a:tabLst>
            </a:pPr>
            <a:r>
              <a:rPr lang="en-US" sz="140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These are not always accurate in depicting the data since the values are proportional relationships. It is recommended to be used when lesser number of Dimensions are present</a:t>
            </a:r>
          </a:p>
        </p:txBody>
      </p:sp>
      <p:sp>
        <p:nvSpPr>
          <p:cNvPr id="8" name="object 3">
            <a:extLst>
              <a:ext uri="{FF2B5EF4-FFF2-40B4-BE49-F238E27FC236}">
                <a16:creationId xmlns:a16="http://schemas.microsoft.com/office/drawing/2014/main" id="{E4E91710-3030-4E42-8D85-E0F381C36821}"/>
              </a:ext>
            </a:extLst>
          </p:cNvPr>
          <p:cNvSpPr txBox="1"/>
          <p:nvPr/>
        </p:nvSpPr>
        <p:spPr>
          <a:xfrm>
            <a:off x="599293" y="3769000"/>
            <a:ext cx="3233393" cy="659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>
              <a:tabLst>
                <a:tab pos="299720" algn="l"/>
              </a:tabLst>
            </a:pPr>
            <a:r>
              <a:rPr lang="en-US" sz="1400" b="1" spc="-40">
                <a:solidFill>
                  <a:srgbClr val="012169"/>
                </a:solidFill>
                <a:latin typeface="Verdana" panose="020B0604030504040204" pitchFamily="34" charset="0"/>
                <a:ea typeface="Verdana" panose="020B0604030504040204" pitchFamily="34" charset="0"/>
                <a:cs typeface="Calibri"/>
              </a:rPr>
              <a:t>Minimum</a:t>
            </a:r>
            <a:r>
              <a:rPr lang="en-US" sz="1400" b="1"/>
              <a:t> </a:t>
            </a:r>
            <a:r>
              <a:rPr lang="en-US" sz="1400" b="1" spc="-40">
                <a:solidFill>
                  <a:srgbClr val="012169"/>
                </a:solidFill>
                <a:latin typeface="Verdana" panose="020B0604030504040204" pitchFamily="34" charset="0"/>
                <a:ea typeface="Verdana" panose="020B0604030504040204" pitchFamily="34" charset="0"/>
                <a:cs typeface="Calibri"/>
              </a:rPr>
              <a:t>Requirement</a:t>
            </a:r>
            <a:r>
              <a:rPr lang="en-US" sz="1400" b="1"/>
              <a:t>: </a:t>
            </a:r>
          </a:p>
          <a:p>
            <a:pPr marL="12065">
              <a:tabLst>
                <a:tab pos="299720" algn="l"/>
              </a:tabLst>
            </a:pPr>
            <a:r>
              <a:rPr lang="en-US" sz="140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 or more Dimension,</a:t>
            </a:r>
          </a:p>
          <a:p>
            <a:pPr marL="12065">
              <a:tabLst>
                <a:tab pos="299720" algn="l"/>
              </a:tabLst>
            </a:pPr>
            <a:r>
              <a:rPr lang="en-US" sz="140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 or 2 Measures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BED1D40-6853-4BA0-8CF7-E6E4961A10EE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2215" y="1163931"/>
            <a:ext cx="7239785" cy="3950304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F34A3E-7840-4A82-9BB5-02953644F0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650"/>
              <a:t>Copyright © 2020 Deloitte Development LLC. All rights reserved</a:t>
            </a:r>
            <a:endParaRPr lang="en-US" altLang="en-US" sz="650">
              <a:ea typeface="ＭＳ Ｐゴシック" panose="020B0600070205080204" pitchFamily="34" charset="-128"/>
            </a:endParaRP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36068196-8240-477F-8033-E55B0DE0E44F}"/>
              </a:ext>
            </a:extLst>
          </p:cNvPr>
          <p:cNvSpPr txBox="1">
            <a:spLocks/>
          </p:cNvSpPr>
          <p:nvPr/>
        </p:nvSpPr>
        <p:spPr bwMode="gray">
          <a:xfrm>
            <a:off x="403912" y="396783"/>
            <a:ext cx="11252200" cy="30301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219170" rtl="0" eaLnBrk="1" latinLnBrk="0" hangingPunct="1"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>
                <a:solidFill>
                  <a:srgbClr val="012169"/>
                </a:solidFill>
              </a:rPr>
              <a:t>Donut Chart</a:t>
            </a:r>
            <a:endParaRPr lang="en-GB" b="1">
              <a:solidFill>
                <a:srgbClr val="01216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26316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581005" y="4364830"/>
            <a:ext cx="4283603" cy="130548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>
              <a:tabLst>
                <a:tab pos="299720" algn="l"/>
              </a:tabLst>
            </a:pPr>
            <a:r>
              <a:rPr lang="en-US" sz="1400" b="1" spc="-40">
                <a:solidFill>
                  <a:srgbClr val="012169"/>
                </a:solidFill>
                <a:latin typeface="Verdana" panose="020B0604030504040204" pitchFamily="34" charset="0"/>
                <a:ea typeface="Verdana" panose="020B0604030504040204" pitchFamily="34" charset="0"/>
                <a:cs typeface="Calibri"/>
              </a:rPr>
              <a:t>Purpose:</a:t>
            </a:r>
          </a:p>
          <a:p>
            <a:pPr marL="299085" indent="-287020">
              <a:buFont typeface="Wingdings"/>
              <a:buChar char=""/>
              <a:tabLst>
                <a:tab pos="299720" algn="l"/>
              </a:tabLst>
            </a:pPr>
            <a:r>
              <a:rPr lang="en-US" sz="140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Waterfall charts effectively display the cumulative effect of sequential positive and negative values.</a:t>
            </a:r>
          </a:p>
          <a:p>
            <a:pPr marL="299085" indent="-287020">
              <a:buFont typeface="Wingdings"/>
              <a:buChar char=""/>
              <a:tabLst>
                <a:tab pos="299720" algn="l"/>
              </a:tabLst>
            </a:pPr>
            <a:r>
              <a:rPr lang="en-US" sz="140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It shows where a value starts, ends and how it gets there incrementally</a:t>
            </a:r>
            <a:r>
              <a:rPr lang="en-US" sz="1400" spc="-5">
                <a:latin typeface="Calibri"/>
                <a:cs typeface="Calibri"/>
              </a:rPr>
              <a:t>. </a:t>
            </a:r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CFEA1654-9569-4D32-9063-9D5990E3E3C7}"/>
              </a:ext>
            </a:extLst>
          </p:cNvPr>
          <p:cNvSpPr txBox="1"/>
          <p:nvPr/>
        </p:nvSpPr>
        <p:spPr>
          <a:xfrm>
            <a:off x="581005" y="1161556"/>
            <a:ext cx="4283603" cy="8745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>
              <a:tabLst>
                <a:tab pos="299720" algn="l"/>
              </a:tabLst>
            </a:pPr>
            <a:r>
              <a:rPr lang="en-US" sz="1400" b="1" spc="-40">
                <a:solidFill>
                  <a:srgbClr val="012169"/>
                </a:solidFill>
                <a:latin typeface="Verdana" panose="020B0604030504040204" pitchFamily="34" charset="0"/>
                <a:ea typeface="Verdana" panose="020B0604030504040204" pitchFamily="34" charset="0"/>
                <a:cs typeface="Calibri"/>
              </a:rPr>
              <a:t>When to Use: </a:t>
            </a:r>
          </a:p>
          <a:p>
            <a:pPr marL="12065">
              <a:tabLst>
                <a:tab pos="299720" algn="l"/>
              </a:tabLst>
            </a:pPr>
            <a:r>
              <a:rPr lang="en-US" sz="140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Waterfall charts are to be used for incremental data values. The charts represents</a:t>
            </a:r>
          </a:p>
          <a:p>
            <a:pPr marL="12065">
              <a:tabLst>
                <a:tab pos="299720" algn="l"/>
              </a:tabLst>
            </a:pPr>
            <a:r>
              <a:rPr lang="en-US" sz="140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values increase over a period of time</a:t>
            </a:r>
          </a:p>
        </p:txBody>
      </p:sp>
      <p:sp>
        <p:nvSpPr>
          <p:cNvPr id="8" name="object 3">
            <a:extLst>
              <a:ext uri="{FF2B5EF4-FFF2-40B4-BE49-F238E27FC236}">
                <a16:creationId xmlns:a16="http://schemas.microsoft.com/office/drawing/2014/main" id="{E4E91710-3030-4E42-8D85-E0F381C36821}"/>
              </a:ext>
            </a:extLst>
          </p:cNvPr>
          <p:cNvSpPr txBox="1"/>
          <p:nvPr/>
        </p:nvSpPr>
        <p:spPr>
          <a:xfrm>
            <a:off x="581005" y="2885165"/>
            <a:ext cx="3233393" cy="659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>
              <a:tabLst>
                <a:tab pos="299720" algn="l"/>
              </a:tabLst>
            </a:pPr>
            <a:r>
              <a:rPr lang="en-US" sz="1400" b="1" spc="-40">
                <a:solidFill>
                  <a:srgbClr val="012169"/>
                </a:solidFill>
                <a:latin typeface="Verdana" panose="020B0604030504040204" pitchFamily="34" charset="0"/>
                <a:ea typeface="Verdana" panose="020B0604030504040204" pitchFamily="34" charset="0"/>
                <a:cs typeface="Calibri"/>
              </a:rPr>
              <a:t>Minimum Requirement: </a:t>
            </a:r>
          </a:p>
          <a:p>
            <a:pPr marL="12065">
              <a:tabLst>
                <a:tab pos="299720" algn="l"/>
              </a:tabLst>
            </a:pPr>
            <a:r>
              <a:rPr lang="en-US" sz="140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 Time Dimension and </a:t>
            </a:r>
          </a:p>
          <a:p>
            <a:pPr marL="12065">
              <a:tabLst>
                <a:tab pos="299720" algn="l"/>
              </a:tabLst>
            </a:pPr>
            <a:r>
              <a:rPr lang="en-US" sz="140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 or more Measures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8135ED7-148B-42C1-A318-D864852E6A35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7352" y="1300175"/>
            <a:ext cx="6928702" cy="3829137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38D245-851E-4062-B1E8-9D72C8CC56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650"/>
              <a:t>Copyright © 2020 Deloitte Development LLC. All rights reserved</a:t>
            </a:r>
            <a:endParaRPr lang="en-US" altLang="en-US" sz="650">
              <a:ea typeface="ＭＳ Ｐゴシック" panose="020B0600070205080204" pitchFamily="34" charset="-128"/>
            </a:endParaRPr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3A622A76-6484-457A-8349-861FE31C53C3}"/>
              </a:ext>
            </a:extLst>
          </p:cNvPr>
          <p:cNvSpPr txBox="1">
            <a:spLocks/>
          </p:cNvSpPr>
          <p:nvPr/>
        </p:nvSpPr>
        <p:spPr bwMode="gray">
          <a:xfrm>
            <a:off x="403912" y="396783"/>
            <a:ext cx="11252200" cy="30301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219170" rtl="0" eaLnBrk="1" latinLnBrk="0" hangingPunct="1"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>
                <a:solidFill>
                  <a:srgbClr val="012169"/>
                </a:solidFill>
              </a:rPr>
              <a:t>Waterfall Chart</a:t>
            </a:r>
            <a:endParaRPr lang="en-GB" b="1">
              <a:solidFill>
                <a:srgbClr val="01216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21840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599293" y="4347736"/>
            <a:ext cx="4454292" cy="173637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>
              <a:tabLst>
                <a:tab pos="299720" algn="l"/>
              </a:tabLst>
            </a:pPr>
            <a:r>
              <a:rPr lang="en-US" sz="1400" b="1" spc="-40">
                <a:solidFill>
                  <a:srgbClr val="012169"/>
                </a:solidFill>
                <a:latin typeface="Verdana" panose="020B0604030504040204" pitchFamily="34" charset="0"/>
                <a:ea typeface="Verdana" panose="020B0604030504040204" pitchFamily="34" charset="0"/>
                <a:cs typeface="Calibri"/>
              </a:rPr>
              <a:t>Purpose:</a:t>
            </a:r>
          </a:p>
          <a:p>
            <a:pPr marL="12065" indent="-287020">
              <a:buFont typeface="Wingdings"/>
              <a:buChar char=""/>
              <a:tabLst>
                <a:tab pos="299720" algn="l"/>
              </a:tabLst>
            </a:pPr>
            <a:r>
              <a:rPr lang="en-US" sz="140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 Pareto chart is a type of chart that contains both bars and a line graph, where individual values are represented in descending order by bars, and the ascending cumulative total is represented by the line.</a:t>
            </a:r>
          </a:p>
          <a:p>
            <a:pPr marL="12065" indent="-287020">
              <a:buFont typeface="Wingdings"/>
              <a:buChar char=""/>
              <a:tabLst>
                <a:tab pos="299720" algn="l"/>
              </a:tabLst>
            </a:pPr>
            <a:r>
              <a:rPr lang="en-US" sz="140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Each graph is represented by two different axis</a:t>
            </a:r>
            <a:endParaRPr lang="en-US" sz="1400" spc="-5">
              <a:latin typeface="Calibri"/>
              <a:cs typeface="Calibri"/>
            </a:endParaRPr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CFEA1654-9569-4D32-9063-9D5990E3E3C7}"/>
              </a:ext>
            </a:extLst>
          </p:cNvPr>
          <p:cNvSpPr txBox="1"/>
          <p:nvPr/>
        </p:nvSpPr>
        <p:spPr>
          <a:xfrm>
            <a:off x="599294" y="1072491"/>
            <a:ext cx="4454292" cy="109004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>
              <a:tabLst>
                <a:tab pos="299720" algn="l"/>
              </a:tabLst>
            </a:pPr>
            <a:r>
              <a:rPr lang="en-US" sz="1400" b="1" spc="-40">
                <a:solidFill>
                  <a:srgbClr val="012169"/>
                </a:solidFill>
                <a:latin typeface="Verdana" panose="020B0604030504040204" pitchFamily="34" charset="0"/>
                <a:ea typeface="Verdana" panose="020B0604030504040204" pitchFamily="34" charset="0"/>
                <a:cs typeface="Calibri"/>
              </a:rPr>
              <a:t>When to Use:</a:t>
            </a:r>
          </a:p>
          <a:p>
            <a:pPr marL="12065">
              <a:tabLst>
                <a:tab pos="299720" algn="l"/>
              </a:tabLst>
            </a:pPr>
            <a:r>
              <a:rPr lang="en-US" sz="140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Pareto charts are often used for Risk Management to determine the most common problems that are having the most negative impact on a project.</a:t>
            </a:r>
          </a:p>
        </p:txBody>
      </p:sp>
      <p:sp>
        <p:nvSpPr>
          <p:cNvPr id="8" name="object 3">
            <a:extLst>
              <a:ext uri="{FF2B5EF4-FFF2-40B4-BE49-F238E27FC236}">
                <a16:creationId xmlns:a16="http://schemas.microsoft.com/office/drawing/2014/main" id="{E4E91710-3030-4E42-8D85-E0F381C36821}"/>
              </a:ext>
            </a:extLst>
          </p:cNvPr>
          <p:cNvSpPr txBox="1"/>
          <p:nvPr/>
        </p:nvSpPr>
        <p:spPr>
          <a:xfrm>
            <a:off x="599293" y="2876248"/>
            <a:ext cx="3233393" cy="659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>
              <a:tabLst>
                <a:tab pos="299720" algn="l"/>
              </a:tabLst>
            </a:pPr>
            <a:r>
              <a:rPr lang="en-US" sz="1400" b="1" spc="-40">
                <a:solidFill>
                  <a:srgbClr val="012169"/>
                </a:solidFill>
                <a:latin typeface="Verdana" panose="020B0604030504040204" pitchFamily="34" charset="0"/>
                <a:ea typeface="Verdana" panose="020B0604030504040204" pitchFamily="34" charset="0"/>
                <a:cs typeface="Calibri"/>
              </a:rPr>
              <a:t>Minimum Requirement: </a:t>
            </a:r>
          </a:p>
          <a:p>
            <a:pPr>
              <a:tabLst>
                <a:tab pos="299720" algn="l"/>
              </a:tabLst>
            </a:pPr>
            <a:r>
              <a:rPr lang="en-US" sz="140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Depends on the types of Charts used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F6F1535-6A77-4A33-8C23-255A1A75EB63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2472" y="1163931"/>
            <a:ext cx="6623116" cy="3872868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B4D56F-DF3B-43EC-864B-D52665D839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650"/>
              <a:t>Copyright © 2020 Deloitte Development LLC. All rights reserved</a:t>
            </a:r>
            <a:endParaRPr lang="en-US" altLang="en-US" sz="650">
              <a:ea typeface="ＭＳ Ｐゴシック" panose="020B0600070205080204" pitchFamily="34" charset="-128"/>
            </a:endParaRP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4DF5C8A0-BBC7-4543-8B02-8D3419F4AEC4}"/>
              </a:ext>
            </a:extLst>
          </p:cNvPr>
          <p:cNvSpPr txBox="1">
            <a:spLocks/>
          </p:cNvSpPr>
          <p:nvPr/>
        </p:nvSpPr>
        <p:spPr bwMode="gray">
          <a:xfrm>
            <a:off x="403912" y="396783"/>
            <a:ext cx="11252200" cy="30301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219170" rtl="0" eaLnBrk="1" latinLnBrk="0" hangingPunct="1"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>
                <a:solidFill>
                  <a:srgbClr val="012169"/>
                </a:solidFill>
              </a:rPr>
              <a:t>Pareto Chart</a:t>
            </a:r>
            <a:endParaRPr lang="en-GB" b="1">
              <a:solidFill>
                <a:srgbClr val="01216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50231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599293" y="4302872"/>
            <a:ext cx="4592773" cy="130548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tabLst>
                <a:tab pos="299720" algn="l"/>
              </a:tabLst>
            </a:pPr>
            <a:r>
              <a:rPr lang="en-US" sz="1400" b="1" spc="-40">
                <a:solidFill>
                  <a:srgbClr val="012169"/>
                </a:solidFill>
                <a:latin typeface="Verdana" panose="020B0604030504040204" pitchFamily="34" charset="0"/>
                <a:ea typeface="Verdana" panose="020B0604030504040204" pitchFamily="34" charset="0"/>
                <a:cs typeface="Calibri"/>
              </a:rPr>
              <a:t>Types of Trend Line:- </a:t>
            </a:r>
          </a:p>
          <a:p>
            <a:pPr marL="12065" lvl="1" indent="-285750">
              <a:buFont typeface="Arial" panose="020B0604020202020204" pitchFamily="34" charset="0"/>
              <a:buChar char="•"/>
              <a:tabLst>
                <a:tab pos="299720" algn="l"/>
              </a:tabLst>
            </a:pPr>
            <a:r>
              <a:rPr lang="en-US" sz="140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Linear</a:t>
            </a:r>
          </a:p>
          <a:p>
            <a:pPr marL="12065" lvl="1" indent="-285750">
              <a:buFont typeface="Arial" panose="020B0604020202020204" pitchFamily="34" charset="0"/>
              <a:buChar char="•"/>
              <a:tabLst>
                <a:tab pos="299720" algn="l"/>
              </a:tabLst>
            </a:pPr>
            <a:r>
              <a:rPr lang="en-US" sz="140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Logarithmic</a:t>
            </a:r>
          </a:p>
          <a:p>
            <a:pPr marL="12065" lvl="1" indent="-285750">
              <a:buFont typeface="Arial" panose="020B0604020202020204" pitchFamily="34" charset="0"/>
              <a:buChar char="•"/>
              <a:tabLst>
                <a:tab pos="299720" algn="l"/>
              </a:tabLst>
            </a:pPr>
            <a:r>
              <a:rPr lang="en-US" sz="140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Exponential</a:t>
            </a:r>
          </a:p>
          <a:p>
            <a:pPr marL="12065" lvl="1" indent="-285750">
              <a:buFont typeface="Arial" panose="020B0604020202020204" pitchFamily="34" charset="0"/>
              <a:buChar char="•"/>
              <a:tabLst>
                <a:tab pos="299720" algn="l"/>
              </a:tabLst>
            </a:pPr>
            <a:r>
              <a:rPr lang="en-US" sz="140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Polynomial</a:t>
            </a:r>
          </a:p>
          <a:p>
            <a:pPr marL="12065" lvl="1" indent="-285750">
              <a:buFont typeface="Arial" panose="020B0604020202020204" pitchFamily="34" charset="0"/>
              <a:buChar char="•"/>
              <a:tabLst>
                <a:tab pos="299720" algn="l"/>
              </a:tabLst>
            </a:pPr>
            <a:r>
              <a:rPr lang="en-US" sz="140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Power</a:t>
            </a:r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CFEA1654-9569-4D32-9063-9D5990E3E3C7}"/>
              </a:ext>
            </a:extLst>
          </p:cNvPr>
          <p:cNvSpPr txBox="1"/>
          <p:nvPr/>
        </p:nvSpPr>
        <p:spPr>
          <a:xfrm>
            <a:off x="599293" y="1060009"/>
            <a:ext cx="4167779" cy="130548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>
              <a:tabLst>
                <a:tab pos="299720" algn="l"/>
              </a:tabLst>
            </a:pPr>
            <a:r>
              <a:rPr lang="en-US" sz="1400" b="1" spc="-40">
                <a:solidFill>
                  <a:srgbClr val="012169"/>
                </a:solidFill>
                <a:latin typeface="Verdana" panose="020B0604030504040204" pitchFamily="34" charset="0"/>
                <a:ea typeface="Verdana" panose="020B0604030504040204" pitchFamily="34" charset="0"/>
                <a:cs typeface="Calibri"/>
              </a:rPr>
              <a:t>When to Use:</a:t>
            </a:r>
          </a:p>
          <a:p>
            <a:pPr marL="12065">
              <a:tabLst>
                <a:tab pos="299720" algn="l"/>
              </a:tabLst>
            </a:pPr>
            <a:r>
              <a:rPr lang="en-US" sz="140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Trend lines are used to predict the continuation of a certain trend of a variable. It also helps to identify the correlation between two variables by observing the trend in both of them simultaneously</a:t>
            </a:r>
          </a:p>
        </p:txBody>
      </p:sp>
      <p:sp>
        <p:nvSpPr>
          <p:cNvPr id="8" name="object 3">
            <a:extLst>
              <a:ext uri="{FF2B5EF4-FFF2-40B4-BE49-F238E27FC236}">
                <a16:creationId xmlns:a16="http://schemas.microsoft.com/office/drawing/2014/main" id="{E4E91710-3030-4E42-8D85-E0F381C36821}"/>
              </a:ext>
            </a:extLst>
          </p:cNvPr>
          <p:cNvSpPr txBox="1"/>
          <p:nvPr/>
        </p:nvSpPr>
        <p:spPr>
          <a:xfrm>
            <a:off x="599293" y="2912824"/>
            <a:ext cx="3233393" cy="659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>
              <a:tabLst>
                <a:tab pos="299720" algn="l"/>
              </a:tabLst>
            </a:pPr>
            <a:r>
              <a:rPr lang="en-US" sz="1400" b="1" spc="-40">
                <a:solidFill>
                  <a:srgbClr val="012169"/>
                </a:solidFill>
                <a:latin typeface="Verdana" panose="020B0604030504040204" pitchFamily="34" charset="0"/>
                <a:ea typeface="Verdana" panose="020B0604030504040204" pitchFamily="34" charset="0"/>
                <a:cs typeface="Calibri"/>
              </a:rPr>
              <a:t>Minimum Requirement:</a:t>
            </a:r>
          </a:p>
          <a:p>
            <a:pPr marL="12065">
              <a:tabLst>
                <a:tab pos="299720" algn="l"/>
              </a:tabLst>
            </a:pPr>
            <a:r>
              <a:rPr lang="en-US" sz="140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Depends on the types of Charts used</a:t>
            </a:r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91EF59B9-9350-421A-AEB1-A3C556F622A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2964" y="1163931"/>
            <a:ext cx="6784457" cy="372581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AFD226-880D-434B-B42A-568B319AD8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650"/>
              <a:t>Copyright © 2020 Deloitte Development LLC. All rights reserved</a:t>
            </a:r>
            <a:endParaRPr lang="en-US" altLang="en-US" sz="650">
              <a:ea typeface="ＭＳ Ｐゴシック" panose="020B0600070205080204" pitchFamily="34" charset="-128"/>
            </a:endParaRPr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FFDA476A-57DD-4AFF-9E4D-BB0550F8AD33}"/>
              </a:ext>
            </a:extLst>
          </p:cNvPr>
          <p:cNvSpPr txBox="1">
            <a:spLocks/>
          </p:cNvSpPr>
          <p:nvPr/>
        </p:nvSpPr>
        <p:spPr bwMode="gray">
          <a:xfrm>
            <a:off x="403912" y="396783"/>
            <a:ext cx="11252200" cy="30301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219170" rtl="0" eaLnBrk="1" latinLnBrk="0" hangingPunct="1"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>
                <a:solidFill>
                  <a:srgbClr val="012169"/>
                </a:solidFill>
              </a:rPr>
              <a:t>Trend Lines</a:t>
            </a:r>
            <a:endParaRPr lang="en-GB" b="1">
              <a:solidFill>
                <a:srgbClr val="01216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77455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8CE9F6-3A9E-4590-88FB-86E8AD2ED514}"/>
              </a:ext>
            </a:extLst>
          </p:cNvPr>
          <p:cNvSpPr txBox="1"/>
          <p:nvPr/>
        </p:nvSpPr>
        <p:spPr>
          <a:xfrm>
            <a:off x="640079" y="2053641"/>
            <a:ext cx="3669161" cy="27600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Dashboard</a:t>
            </a:r>
          </a:p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sz="3600" b="1">
                <a:solidFill>
                  <a:prstClr val="white"/>
                </a:solidFill>
                <a:latin typeface="Verdana"/>
              </a:rPr>
              <a:t>Creation</a:t>
            </a:r>
            <a:endParaRPr kumimoji="0" lang="en-US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696B44-F889-4819-9097-D4506E10DA93}"/>
              </a:ext>
            </a:extLst>
          </p:cNvPr>
          <p:cNvSpPr txBox="1"/>
          <p:nvPr/>
        </p:nvSpPr>
        <p:spPr>
          <a:xfrm>
            <a:off x="6090574" y="801866"/>
            <a:ext cx="5306084" cy="5230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77004498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675" y="393869"/>
            <a:ext cx="11428904" cy="31995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2000" spc="-40">
                <a:solidFill>
                  <a:srgbClr val="012169"/>
                </a:solidFill>
                <a:latin typeface="Verdana "/>
                <a:ea typeface="Verdana" panose="020B0604030504040204" pitchFamily="34" charset="0"/>
              </a:rPr>
              <a:t>Dashboard</a:t>
            </a:r>
            <a:endParaRPr sz="2000">
              <a:solidFill>
                <a:srgbClr val="012169"/>
              </a:solidFill>
              <a:latin typeface="Verdana "/>
              <a:ea typeface="Verdana" panose="020B0604030504040204" pitchFamily="34" charset="0"/>
            </a:endParaRP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541A7486-D867-4163-A406-5DD403AF3B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792" y="1245122"/>
            <a:ext cx="4817474" cy="5164145"/>
          </a:xfrm>
        </p:spPr>
        <p:txBody>
          <a:bodyPr>
            <a:norm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Dashboard brings relational perspective for all the Worksheets present in it.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en-US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Dashboards are highly interactive in nature. </a:t>
            </a:r>
          </a:p>
          <a:p>
            <a:pPr marL="285750" lvl="1" indent="-285750">
              <a:buFont typeface="Wingdings" panose="05000000000000000000" pitchFamily="2" charset="2"/>
              <a:buChar char="Ø"/>
            </a:pPr>
            <a:r>
              <a:rPr lang="en-US" altLang="en-US" sz="1400" b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Entire data set across worksheets can be filtered by selecting an element in any worksheet.</a:t>
            </a:r>
          </a:p>
          <a:p>
            <a:pPr marL="285750" lvl="1" indent="-285750">
              <a:buFont typeface="Wingdings" panose="05000000000000000000" pitchFamily="2" charset="2"/>
              <a:buChar char="Ø"/>
            </a:pPr>
            <a:r>
              <a:rPr lang="en-US" altLang="en-US" sz="1400" b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User Selection/Parameters can be used to either filter on specific worksheets or the entire dashboard or the entire data set</a:t>
            </a:r>
          </a:p>
          <a:p>
            <a:pPr marL="285750" lvl="1" indent="-285750">
              <a:buFont typeface="Wingdings" panose="05000000000000000000" pitchFamily="2" charset="2"/>
              <a:buChar char="Ø"/>
            </a:pPr>
            <a:r>
              <a:rPr lang="en-US" altLang="en-US" sz="1400" b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Webpages can directly be added into a Dashboard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en-US" sz="1400"/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en-US" sz="1400"/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en-US" sz="1400"/>
          </a:p>
          <a:p>
            <a:pPr lvl="1"/>
            <a:r>
              <a:rPr lang="en-US" sz="1400"/>
              <a:t>	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117587EE-0012-46F4-A25D-A96D098A7E81}"/>
              </a:ext>
            </a:extLst>
          </p:cNvPr>
          <p:cNvSpPr txBox="1">
            <a:spLocks/>
          </p:cNvSpPr>
          <p:nvPr/>
        </p:nvSpPr>
        <p:spPr>
          <a:xfrm>
            <a:off x="409956" y="673021"/>
            <a:ext cx="78486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 Dashboard is a collection of Worksheets.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15EC2D8-5174-407F-A5C6-8459A4A3CD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9266" y="1245122"/>
            <a:ext cx="6542202" cy="498095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C6521C7-A49B-4382-B1E7-8E2211ADE3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650"/>
              <a:t>Copyright © 2020 Deloitte Development LLC. All rights reserved</a:t>
            </a:r>
            <a:endParaRPr lang="en-US" altLang="en-US" sz="650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76184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675" y="393869"/>
            <a:ext cx="11428904" cy="31995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2000" spc="-40">
                <a:solidFill>
                  <a:srgbClr val="012169"/>
                </a:solidFill>
                <a:latin typeface="Verdana "/>
                <a:ea typeface="Verdana" panose="020B0604030504040204" pitchFamily="34" charset="0"/>
              </a:rPr>
              <a:t>Dashboard (Contd.)</a:t>
            </a:r>
            <a:endParaRPr sz="2000">
              <a:solidFill>
                <a:srgbClr val="012169"/>
              </a:solidFill>
              <a:latin typeface="Verdana "/>
              <a:ea typeface="Verdana" panose="020B0604030504040204" pitchFamily="34" charset="0"/>
            </a:endParaRP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541A7486-D867-4163-A406-5DD403AF3B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3504" y="1245122"/>
            <a:ext cx="4674372" cy="5164145"/>
          </a:xfrm>
        </p:spPr>
        <p:txBody>
          <a:bodyPr>
            <a:normAutofit/>
          </a:bodyPr>
          <a:lstStyle/>
          <a:p>
            <a:pPr marL="285750" lvl="1" indent="-285750">
              <a:buFont typeface="Wingdings" panose="05000000000000000000" pitchFamily="2" charset="2"/>
              <a:buChar char="Ø"/>
            </a:pPr>
            <a:r>
              <a:rPr lang="en-US" altLang="en-US" sz="1400" b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A custom button can be created for purposes such as switching between dashboards or filtering </a:t>
            </a:r>
            <a:r>
              <a:rPr lang="en-US" altLang="en-US" sz="1400" b="0" err="1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etc</a:t>
            </a:r>
            <a:r>
              <a:rPr lang="en-US" altLang="en-US" sz="1400" b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…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en-US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Dashboard can be formatted as a normal worksheet can be.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en-US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Additionally Dashboard’s has the ability to customize the layout elements such as setting </a:t>
            </a:r>
          </a:p>
          <a:p>
            <a:pPr marL="285750" lvl="1" indent="-285750">
              <a:buFont typeface="Wingdings" panose="05000000000000000000" pitchFamily="2" charset="2"/>
              <a:buChar char="Ø"/>
            </a:pPr>
            <a:r>
              <a:rPr lang="en-US" altLang="en-US" sz="1400" b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Height and width as fixed or automatic or according to the device being used.</a:t>
            </a:r>
          </a:p>
          <a:p>
            <a:pPr marL="285750" lvl="1" indent="-285750">
              <a:buFont typeface="Wingdings" panose="05000000000000000000" pitchFamily="2" charset="2"/>
              <a:buChar char="Ø"/>
            </a:pPr>
            <a:r>
              <a:rPr lang="en-US" altLang="en-US" sz="1400" b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Padding between elements.</a:t>
            </a:r>
          </a:p>
          <a:p>
            <a:pPr marL="285750" lvl="1" indent="-285750">
              <a:buFont typeface="Wingdings" panose="05000000000000000000" pitchFamily="2" charset="2"/>
              <a:buChar char="Ø"/>
            </a:pPr>
            <a:r>
              <a:rPr lang="en-US" altLang="en-US" sz="1400" b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Have floating elements on top of other elements 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en-US" sz="1400"/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en-US" sz="1400"/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en-US" sz="1400"/>
          </a:p>
          <a:p>
            <a:pPr lvl="1"/>
            <a:r>
              <a:rPr lang="en-US" sz="1400"/>
              <a:t>	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117587EE-0012-46F4-A25D-A96D098A7E81}"/>
              </a:ext>
            </a:extLst>
          </p:cNvPr>
          <p:cNvSpPr txBox="1">
            <a:spLocks/>
          </p:cNvSpPr>
          <p:nvPr/>
        </p:nvSpPr>
        <p:spPr>
          <a:xfrm>
            <a:off x="409776" y="668947"/>
            <a:ext cx="78486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 Dashboard is a collection of Worksheets.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15EC2D8-5174-407F-A5C6-8459A4A3CD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8693" y="1245122"/>
            <a:ext cx="6532775" cy="498095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FC53115-DA33-46AA-AE45-8A1DBD0660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650"/>
              <a:t>Copyright © 2020 Deloitte Development LLC. All rights reserved</a:t>
            </a:r>
            <a:endParaRPr lang="en-US" altLang="en-US" sz="650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855313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F0DC2E0-CC55-41D3-803A-99649BAC16A1}"/>
              </a:ext>
            </a:extLst>
          </p:cNvPr>
          <p:cNvSpPr txBox="1"/>
          <p:nvPr/>
        </p:nvSpPr>
        <p:spPr>
          <a:xfrm>
            <a:off x="640079" y="2053641"/>
            <a:ext cx="3669161" cy="27600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Introduction to BI Tools</a:t>
            </a:r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​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918C5E3-2C55-4FDB-9D81-D7591AA00076}"/>
              </a:ext>
            </a:extLst>
          </p:cNvPr>
          <p:cNvSpPr txBox="1"/>
          <p:nvPr/>
        </p:nvSpPr>
        <p:spPr>
          <a:xfrm>
            <a:off x="6090574" y="801866"/>
            <a:ext cx="5306084" cy="5230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Why BI Tools ? 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Use Case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Comparison with other Visualization Tools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BI Tools Products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BI Tools Licensing 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728560439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8CE9F6-3A9E-4590-88FB-86E8AD2ED514}"/>
              </a:ext>
            </a:extLst>
          </p:cNvPr>
          <p:cNvSpPr txBox="1"/>
          <p:nvPr/>
        </p:nvSpPr>
        <p:spPr>
          <a:xfrm>
            <a:off x="640079" y="2053641"/>
            <a:ext cx="3669161" cy="27600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>
                <a:solidFill>
                  <a:schemeClr val="bg1"/>
                </a:solidFill>
              </a:rPr>
              <a:t>Advance Feature</a:t>
            </a:r>
            <a:r>
              <a:rPr lang="en-US" sz="3600">
                <a:solidFill>
                  <a:schemeClr val="bg1"/>
                </a:solidFill>
              </a:rPr>
              <a:t>​</a:t>
            </a:r>
            <a:r>
              <a:rPr lang="en-US" sz="3600" b="1">
                <a:solidFill>
                  <a:schemeClr val="bg1"/>
                </a:solidFill>
              </a:rPr>
              <a:t>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696B44-F889-4819-9097-D4506E10DA93}"/>
              </a:ext>
            </a:extLst>
          </p:cNvPr>
          <p:cNvSpPr txBox="1"/>
          <p:nvPr/>
        </p:nvSpPr>
        <p:spPr>
          <a:xfrm>
            <a:off x="6090574" y="801866"/>
            <a:ext cx="5306084" cy="5230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Drill Down - Level of Detail</a:t>
            </a:r>
            <a:endParaRPr lang="en-US" sz="2400" dirty="0">
              <a:ea typeface="Verdana"/>
              <a:cs typeface="Verdana"/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Forecasting</a:t>
            </a:r>
            <a:endParaRPr lang="en-US" sz="2400" dirty="0">
              <a:ea typeface="Verdana"/>
              <a:cs typeface="Verdana"/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MX" sz="2400" dirty="0">
                <a:ea typeface="Verdana"/>
                <a:cs typeface="Verdana"/>
              </a:rPr>
              <a:t>Modelos</a:t>
            </a:r>
            <a:endParaRPr lang="en-US" sz="2400" dirty="0">
              <a:ea typeface="Verdana"/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540781821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21155" y="406061"/>
            <a:ext cx="11428904" cy="31995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2000" spc="-40" dirty="0">
                <a:solidFill>
                  <a:srgbClr val="012169"/>
                </a:solidFill>
                <a:latin typeface="+mj-lt"/>
                <a:ea typeface="Verdana" panose="020B0604030504040204" pitchFamily="34" charset="0"/>
              </a:rPr>
              <a:t>Drill Down - Level of detail expressions</a:t>
            </a:r>
            <a:endParaRPr sz="2000" dirty="0">
              <a:solidFill>
                <a:srgbClr val="012169"/>
              </a:solidFill>
              <a:latin typeface="+mj-lt"/>
              <a:ea typeface="Verdana" panose="020B0604030504040204" pitchFamily="34" charset="0"/>
            </a:endParaRPr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CFEA1654-9569-4D32-9063-9D5990E3E3C7}"/>
              </a:ext>
            </a:extLst>
          </p:cNvPr>
          <p:cNvSpPr txBox="1"/>
          <p:nvPr/>
        </p:nvSpPr>
        <p:spPr>
          <a:xfrm>
            <a:off x="367645" y="1163931"/>
            <a:ext cx="6099143" cy="38908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tabLst>
                <a:tab pos="299720" algn="l"/>
              </a:tabLst>
            </a:pPr>
            <a:r>
              <a:rPr lang="en-US" sz="1400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Drill Down expressions give you more control on the level of granularity you want to compute. LOD Expressions provide a easy way to compute aggregations that are not at the level of detail of the visualization.</a:t>
            </a:r>
          </a:p>
          <a:p>
            <a:pPr>
              <a:tabLst>
                <a:tab pos="299720" algn="l"/>
              </a:tabLst>
            </a:pPr>
            <a:r>
              <a:rPr lang="en-US" sz="1400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They can be performed at a more granular level (INCLUDE), a less granular level (EXCLUDE), or an entirely independent level (FIXED)</a:t>
            </a:r>
          </a:p>
          <a:p>
            <a:pPr marL="285750" indent="-285750">
              <a:buFont typeface="Wingdings" panose="05000000000000000000" pitchFamily="2" charset="2"/>
              <a:buChar char="Ø"/>
              <a:tabLst>
                <a:tab pos="299720" algn="l"/>
              </a:tabLst>
            </a:pPr>
            <a:endParaRPr lang="en-US" sz="1400" dirty="0">
              <a:solidFill>
                <a:prstClr val="black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  <a:tabLst>
                <a:tab pos="299720" algn="l"/>
              </a:tabLst>
            </a:pPr>
            <a:r>
              <a:rPr lang="en-US" sz="1400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FIXED:- FIXED level of detail expressions compute a value using the specified dimensions, without reference to the dimensions in the view.</a:t>
            </a:r>
          </a:p>
          <a:p>
            <a:pPr>
              <a:tabLst>
                <a:tab pos="299720" algn="l"/>
              </a:tabLst>
            </a:pPr>
            <a:r>
              <a:rPr lang="en-US" sz="1400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      </a:t>
            </a:r>
          </a:p>
          <a:p>
            <a:pPr>
              <a:tabLst>
                <a:tab pos="299720" algn="l"/>
              </a:tabLst>
            </a:pPr>
            <a:r>
              <a:rPr lang="en-US" sz="1400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 { FIXED [Region] : SUM( [Sales] ) }</a:t>
            </a:r>
          </a:p>
          <a:p>
            <a:pPr marL="285750" indent="-285750">
              <a:buFont typeface="Wingdings" panose="05000000000000000000" pitchFamily="2" charset="2"/>
              <a:buChar char="Ø"/>
              <a:tabLst>
                <a:tab pos="299720" algn="l"/>
              </a:tabLst>
            </a:pPr>
            <a:endParaRPr lang="en-US" sz="1400" dirty="0">
              <a:solidFill>
                <a:prstClr val="black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  <a:tabLst>
                <a:tab pos="299720" algn="l"/>
              </a:tabLst>
            </a:pPr>
            <a:r>
              <a:rPr lang="en-US" sz="1400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INCLUDE:- INCLUDE level of detail expressions compute values using the specified dimensions in addition to whatever dimensions are in the view.</a:t>
            </a:r>
          </a:p>
          <a:p>
            <a:pPr>
              <a:tabLst>
                <a:tab pos="299720" algn="l"/>
              </a:tabLst>
            </a:pPr>
            <a:r>
              <a:rPr lang="en-US" sz="1400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   </a:t>
            </a:r>
          </a:p>
          <a:p>
            <a:pPr>
              <a:tabLst>
                <a:tab pos="299720" algn="l"/>
              </a:tabLst>
            </a:pPr>
            <a:r>
              <a:rPr lang="en-US" sz="1400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   { INCLUDE [Region] : SUM( [Sales] ) }</a:t>
            </a:r>
          </a:p>
        </p:txBody>
      </p:sp>
      <p:pic>
        <p:nvPicPr>
          <p:cNvPr id="8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23F6226B-3E41-4B27-A65F-E85166E837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5799" y="768692"/>
            <a:ext cx="3933172" cy="462450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7723803-A01B-4811-8852-05A8AF8983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650"/>
              <a:t>Copyright © 2020 Deloitte Development LLC. All rights reserved</a:t>
            </a:r>
            <a:endParaRPr lang="en-US" altLang="en-US" sz="650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00008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3">
            <a:extLst>
              <a:ext uri="{FF2B5EF4-FFF2-40B4-BE49-F238E27FC236}">
                <a16:creationId xmlns:a16="http://schemas.microsoft.com/office/drawing/2014/main" id="{CFEA1654-9569-4D32-9063-9D5990E3E3C7}"/>
              </a:ext>
            </a:extLst>
          </p:cNvPr>
          <p:cNvSpPr txBox="1"/>
          <p:nvPr/>
        </p:nvSpPr>
        <p:spPr>
          <a:xfrm>
            <a:off x="633984" y="1163931"/>
            <a:ext cx="5832804" cy="30290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tabLst>
                <a:tab pos="299720" algn="l"/>
              </a:tabLst>
            </a:pPr>
            <a:r>
              <a:rPr lang="en-US" sz="1400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Table calculations are done based on output in BI Tools.</a:t>
            </a:r>
          </a:p>
          <a:p>
            <a:pPr>
              <a:tabLst>
                <a:tab pos="299720" algn="l"/>
              </a:tabLst>
            </a:pPr>
            <a:r>
              <a:rPr lang="en-US" sz="1400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Some of the cases where we use table calculations are:-</a:t>
            </a:r>
          </a:p>
          <a:p>
            <a:pPr>
              <a:tabLst>
                <a:tab pos="299720" algn="l"/>
              </a:tabLst>
            </a:pPr>
            <a:endParaRPr lang="en-US" sz="1400" spc="-5" dirty="0">
              <a:ea typeface="+mn-lt"/>
              <a:cs typeface="+mn-lt"/>
            </a:endParaRPr>
          </a:p>
          <a:p>
            <a:pPr>
              <a:tabLst>
                <a:tab pos="299720" algn="l"/>
              </a:tabLst>
            </a:pPr>
            <a:r>
              <a:rPr lang="en-US" sz="1400" spc="-5" dirty="0">
                <a:ea typeface="+mn-lt"/>
                <a:cs typeface="+mn-lt"/>
              </a:rPr>
              <a:t>•</a:t>
            </a:r>
            <a:r>
              <a:rPr lang="en-US" sz="1400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Ranking</a:t>
            </a:r>
          </a:p>
          <a:p>
            <a:pPr>
              <a:tabLst>
                <a:tab pos="299720" algn="l"/>
              </a:tabLst>
            </a:pPr>
            <a:endParaRPr lang="en-US" sz="1400" dirty="0">
              <a:solidFill>
                <a:prstClr val="black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>
              <a:tabLst>
                <a:tab pos="299720" algn="l"/>
              </a:tabLst>
            </a:pPr>
            <a:r>
              <a:rPr lang="en-US" sz="1400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•Recursion (e.g. cumulative totals)</a:t>
            </a:r>
          </a:p>
          <a:p>
            <a:pPr>
              <a:tabLst>
                <a:tab pos="299720" algn="l"/>
              </a:tabLst>
            </a:pPr>
            <a:endParaRPr lang="en-US" sz="1400" dirty="0">
              <a:solidFill>
                <a:prstClr val="black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>
              <a:tabLst>
                <a:tab pos="299720" algn="l"/>
              </a:tabLst>
            </a:pPr>
            <a:r>
              <a:rPr lang="en-US" sz="1400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•Moving calculations (e.g. rolling averages)</a:t>
            </a:r>
          </a:p>
          <a:p>
            <a:pPr>
              <a:tabLst>
                <a:tab pos="299720" algn="l"/>
              </a:tabLst>
            </a:pPr>
            <a:endParaRPr lang="en-US" sz="1400" dirty="0">
              <a:solidFill>
                <a:prstClr val="black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>
              <a:tabLst>
                <a:tab pos="299720" algn="l"/>
              </a:tabLst>
            </a:pPr>
            <a:r>
              <a:rPr lang="en-US" sz="1400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•Inter-row calculations (e.g. period vs. period calculations)</a:t>
            </a:r>
          </a:p>
          <a:p>
            <a:pPr>
              <a:tabLst>
                <a:tab pos="299720" algn="l"/>
              </a:tabLst>
            </a:pPr>
            <a:endParaRPr lang="en-US" sz="1400" dirty="0">
              <a:solidFill>
                <a:prstClr val="black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>
              <a:tabLst>
                <a:tab pos="299720" algn="l"/>
              </a:tabLst>
            </a:pPr>
            <a:r>
              <a:rPr lang="en-US" sz="1400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•WINDOW_AVG (WINDOW_AVG(expression, [start, end])</a:t>
            </a:r>
          </a:p>
          <a:p>
            <a:pPr>
              <a:tabLst>
                <a:tab pos="299720" algn="l"/>
              </a:tabLst>
            </a:pPr>
            <a:endParaRPr lang="en-US" sz="1400" dirty="0">
              <a:solidFill>
                <a:prstClr val="black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>
              <a:tabLst>
                <a:tab pos="299720" algn="l"/>
              </a:tabLst>
            </a:pPr>
            <a:r>
              <a:rPr lang="en-US" sz="1400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•WINDOW_SUM (WINDOW_SUM(expression, [start, end])</a:t>
            </a: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79A0C6E5-EE40-4019-9B51-ABE38DAA5B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7939" y="1055675"/>
            <a:ext cx="3118980" cy="441557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FB70537-150B-45A8-AFFB-1D5BDDE493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650"/>
              <a:t>Copyright © 2020 Deloitte Development LLC. All rights reserved</a:t>
            </a:r>
            <a:endParaRPr lang="en-US" altLang="en-US" sz="650">
              <a:ea typeface="ＭＳ Ｐゴシック" panose="020B0600070205080204" pitchFamily="34" charset="-128"/>
            </a:endParaRPr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FE69ACA2-6FEA-43F4-A517-F62AADB945B6}"/>
              </a:ext>
            </a:extLst>
          </p:cNvPr>
          <p:cNvSpPr txBox="1">
            <a:spLocks/>
          </p:cNvSpPr>
          <p:nvPr/>
        </p:nvSpPr>
        <p:spPr bwMode="auto">
          <a:xfrm>
            <a:off x="421155" y="406061"/>
            <a:ext cx="11428904" cy="3199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12065" rIns="0" bIns="0" numCol="1" rtlCol="0" anchor="t" anchorCtr="0" compatLnSpc="1">
            <a:prstTxWarp prst="textNoShape">
              <a:avLst/>
            </a:prstTxWarp>
            <a:spAutoFit/>
          </a:bodyPr>
          <a:lstStyle>
            <a:lvl1pPr algn="l" defTabSz="1219170" rtl="0" eaLnBrk="1" latinLnBrk="0" hangingPunct="1">
              <a:spcBef>
                <a:spcPct val="0"/>
              </a:spcBef>
              <a:buNone/>
              <a:defRPr lang="en-US" altLang="en-US" sz="2400" b="1" kern="1200" dirty="0" smtClean="0">
                <a:solidFill>
                  <a:schemeClr val="bg1">
                    <a:lumMod val="50000"/>
                  </a:schemeClr>
                </a:solidFill>
                <a:latin typeface="Arial"/>
                <a:ea typeface="ＭＳ Ｐゴシック" charset="0"/>
                <a:cs typeface="Arial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en-US" sz="2000" spc="-40">
                <a:solidFill>
                  <a:srgbClr val="012169"/>
                </a:solidFill>
                <a:latin typeface="+mj-lt"/>
                <a:ea typeface="Verdana" panose="020B0604030504040204" pitchFamily="34" charset="0"/>
              </a:rPr>
              <a:t>Table Calculations</a:t>
            </a:r>
            <a:endParaRPr lang="en-US" sz="2000" b="0">
              <a:solidFill>
                <a:srgbClr val="012169"/>
              </a:solidFill>
              <a:latin typeface="+mj-lt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98168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21" name="Rectangle 57"/>
          <p:cNvSpPr>
            <a:spLocks noGrp="1" noChangeArrowheads="1"/>
          </p:cNvSpPr>
          <p:nvPr>
            <p:ph type="title" idx="4294967295"/>
          </p:nvPr>
        </p:nvSpPr>
        <p:spPr>
          <a:xfrm>
            <a:off x="1524000" y="220664"/>
            <a:ext cx="8229600" cy="750887"/>
          </a:xfrm>
        </p:spPr>
        <p:txBody>
          <a:bodyPr/>
          <a:lstStyle/>
          <a:p>
            <a:pPr defTabSz="912703">
              <a:defRPr/>
            </a:pPr>
            <a:r>
              <a:t>Dimension</a:t>
            </a:r>
          </a:p>
        </p:txBody>
      </p:sp>
      <p:sp>
        <p:nvSpPr>
          <p:cNvPr id="11322" name="Rectangle 58"/>
          <p:cNvSpPr>
            <a:spLocks noGrp="1" noChangeArrowheads="1"/>
          </p:cNvSpPr>
          <p:nvPr>
            <p:ph type="body" idx="4294967295"/>
          </p:nvPr>
        </p:nvSpPr>
        <p:spPr>
          <a:xfrm>
            <a:off x="2257426" y="1417639"/>
            <a:ext cx="8410575" cy="2738437"/>
          </a:xfrm>
        </p:spPr>
        <p:txBody>
          <a:bodyPr/>
          <a:lstStyle/>
          <a:p>
            <a:pPr marL="382543" indent="-382543" defTabSz="912703">
              <a:buBlip>
                <a:blip r:embed="rId3"/>
              </a:buBlip>
              <a:defRPr/>
            </a:pPr>
            <a:r>
              <a:rPr lang="en-US" dirty="0"/>
              <a:t>An entity on which analysis is to be performed (e.g. Customers)</a:t>
            </a:r>
          </a:p>
          <a:p>
            <a:pPr marL="382543" indent="-382543" defTabSz="912703">
              <a:buBlip>
                <a:blip r:embed="rId3"/>
              </a:buBlip>
              <a:defRPr/>
            </a:pPr>
            <a:r>
              <a:rPr lang="en-US" dirty="0"/>
              <a:t>Consists of:</a:t>
            </a:r>
          </a:p>
          <a:p>
            <a:pPr marL="704765" lvl="1" indent="-317461" defTabSz="912703">
              <a:buBlip>
                <a:blip r:embed="rId3"/>
              </a:buBlip>
              <a:defRPr/>
            </a:pPr>
            <a:r>
              <a:rPr lang="en-US" dirty="0"/>
              <a:t>Attributes that describe the entity</a:t>
            </a:r>
          </a:p>
          <a:p>
            <a:pPr marL="704765" lvl="1" indent="-317461" defTabSz="912703">
              <a:buBlip>
                <a:blip r:embed="rId3"/>
              </a:buBlip>
              <a:defRPr/>
            </a:pPr>
            <a:r>
              <a:rPr lang="en-US" dirty="0"/>
              <a:t>Hierarchies that organize dimension members in meaningful ways</a:t>
            </a:r>
          </a:p>
        </p:txBody>
      </p:sp>
      <p:graphicFrame>
        <p:nvGraphicFramePr>
          <p:cNvPr id="12345" name="Group 5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9199908"/>
              </p:ext>
            </p:extLst>
          </p:nvPr>
        </p:nvGraphicFramePr>
        <p:xfrm>
          <a:off x="2209801" y="4460876"/>
          <a:ext cx="7840663" cy="1347787"/>
        </p:xfrm>
        <a:graphic>
          <a:graphicData uri="http://schemas.openxmlformats.org/drawingml/2006/table">
            <a:tbl>
              <a:tblPr/>
              <a:tblGrid>
                <a:gridCol w="114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04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3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096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3028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2553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0328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988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6356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523117">
                <a:tc>
                  <a:txBody>
                    <a:bodyPr/>
                    <a:lstStyle/>
                    <a:p>
                      <a:pPr marL="447675" marR="0" lvl="0" indent="-447675" algn="l" defTabSz="-13873163" rtl="0" eaLnBrk="1" fontAlgn="base" latinLnBrk="0" hangingPunct="1">
                        <a:lnSpc>
                          <a:spcPct val="8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goe" pitchFamily="34" charset="0"/>
                        </a:rPr>
                        <a:t>Customer</a:t>
                      </a:r>
                    </a:p>
                    <a:p>
                      <a:pPr marL="447675" marR="0" lvl="0" indent="-447675" algn="l" defTabSz="-13873163" rtl="0" eaLnBrk="1" fontAlgn="base" latinLnBrk="0" hangingPunct="1">
                        <a:lnSpc>
                          <a:spcPct val="8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goe" pitchFamily="34" charset="0"/>
                        </a:rPr>
                        <a:t>ID</a:t>
                      </a:r>
                    </a:p>
                  </a:txBody>
                  <a:tcPr marT="45709" marB="45709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B601">
                        <a:alpha val="7019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447675" marR="0" lvl="0" indent="-447675" algn="l" defTabSz="-13873163" rtl="0" eaLnBrk="1" fontAlgn="base" latinLnBrk="0" hangingPunct="1">
                        <a:lnSpc>
                          <a:spcPct val="8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goe" pitchFamily="34" charset="0"/>
                        </a:rPr>
                        <a:t>First</a:t>
                      </a:r>
                    </a:p>
                    <a:p>
                      <a:pPr marL="447675" marR="0" lvl="0" indent="-447675" algn="l" defTabSz="-13873163" rtl="0" eaLnBrk="1" fontAlgn="base" latinLnBrk="0" hangingPunct="1">
                        <a:lnSpc>
                          <a:spcPct val="8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goe" pitchFamily="34" charset="0"/>
                        </a:rPr>
                        <a:t>Name</a:t>
                      </a:r>
                    </a:p>
                  </a:txBody>
                  <a:tcPr marT="45709" marB="45709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B601">
                        <a:alpha val="7019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447675" marR="0" lvl="0" indent="-447675" algn="l" defTabSz="-13873163" rtl="0" eaLnBrk="1" fontAlgn="base" latinLnBrk="0" hangingPunct="1">
                        <a:lnSpc>
                          <a:spcPct val="8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goe" pitchFamily="34" charset="0"/>
                        </a:rPr>
                        <a:t>Last</a:t>
                      </a:r>
                    </a:p>
                    <a:p>
                      <a:pPr marL="447675" marR="0" lvl="0" indent="-447675" algn="l" defTabSz="-13873163" rtl="0" eaLnBrk="1" fontAlgn="base" latinLnBrk="0" hangingPunct="1">
                        <a:lnSpc>
                          <a:spcPct val="8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goe" pitchFamily="34" charset="0"/>
                        </a:rPr>
                        <a:t>Name</a:t>
                      </a:r>
                    </a:p>
                  </a:txBody>
                  <a:tcPr marT="45709" marB="45709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B601">
                        <a:alpha val="7019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447675" marR="0" lvl="0" indent="-447675" algn="l" defTabSz="-13873163" rtl="0" eaLnBrk="1" fontAlgn="base" latinLnBrk="0" hangingPunct="1">
                        <a:lnSpc>
                          <a:spcPct val="8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goe" pitchFamily="34" charset="0"/>
                        </a:rPr>
                        <a:t>State</a:t>
                      </a:r>
                    </a:p>
                  </a:txBody>
                  <a:tcPr marT="45709" marB="45709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B601">
                        <a:alpha val="7019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447675" marR="0" lvl="0" indent="-447675" algn="l" defTabSz="-13873163" rtl="0" eaLnBrk="1" fontAlgn="base" latinLnBrk="0" hangingPunct="1">
                        <a:lnSpc>
                          <a:spcPct val="8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goe" pitchFamily="34" charset="0"/>
                        </a:rPr>
                        <a:t>City</a:t>
                      </a:r>
                    </a:p>
                  </a:txBody>
                  <a:tcPr marT="45709" marB="45709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B601">
                        <a:alpha val="7019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447675" marR="0" lvl="0" indent="-447675" algn="l" defTabSz="-13873163" rtl="0" eaLnBrk="1" fontAlgn="base" latinLnBrk="0" hangingPunct="1">
                        <a:lnSpc>
                          <a:spcPct val="8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goe" pitchFamily="34" charset="0"/>
                        </a:rPr>
                        <a:t>Marital</a:t>
                      </a:r>
                    </a:p>
                    <a:p>
                      <a:pPr marL="447675" marR="0" lvl="0" indent="-447675" algn="l" defTabSz="-13873163" rtl="0" eaLnBrk="1" fontAlgn="base" latinLnBrk="0" hangingPunct="1">
                        <a:lnSpc>
                          <a:spcPct val="8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goe" pitchFamily="34" charset="0"/>
                        </a:rPr>
                        <a:t>Status</a:t>
                      </a:r>
                    </a:p>
                  </a:txBody>
                  <a:tcPr marT="45709" marB="45709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B601">
                        <a:alpha val="7019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447675" marR="0" lvl="0" indent="-447675" algn="l" defTabSz="-13873163" rtl="0" eaLnBrk="1" fontAlgn="base" latinLnBrk="0" hangingPunct="1">
                        <a:lnSpc>
                          <a:spcPct val="8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goe" pitchFamily="34" charset="0"/>
                        </a:rPr>
                        <a:t>Gender</a:t>
                      </a:r>
                    </a:p>
                  </a:txBody>
                  <a:tcPr marT="45709" marB="45709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B601">
                        <a:alpha val="7019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447675" marR="0" lvl="0" indent="-447675" algn="l" defTabSz="-13873163" rtl="0" eaLnBrk="1" fontAlgn="base" latinLnBrk="0" hangingPunct="1">
                        <a:lnSpc>
                          <a:spcPct val="8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goe" pitchFamily="34" charset="0"/>
                        </a:rPr>
                        <a:t>…</a:t>
                      </a:r>
                    </a:p>
                  </a:txBody>
                  <a:tcPr marT="45709" marB="45709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B601">
                        <a:alpha val="7019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447675" marR="0" lvl="0" indent="-447675" algn="l" defTabSz="-13873163" rtl="0" eaLnBrk="1" fontAlgn="base" latinLnBrk="0" hangingPunct="1">
                        <a:lnSpc>
                          <a:spcPct val="8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goe" pitchFamily="34" charset="0"/>
                        </a:rPr>
                        <a:t>Age</a:t>
                      </a:r>
                    </a:p>
                  </a:txBody>
                  <a:tcPr marT="45709" marB="45709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B601">
                        <a:alpha val="70195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890">
                <a:tc>
                  <a:txBody>
                    <a:bodyPr/>
                    <a:lstStyle/>
                    <a:p>
                      <a:pPr marL="447675" marR="0" lvl="0" indent="-447675" algn="l" defTabSz="-13873163" rtl="0" eaLnBrk="1" fontAlgn="base" latinLnBrk="0" hangingPunct="1">
                        <a:lnSpc>
                          <a:spcPct val="8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goe" pitchFamily="34" charset="0"/>
                        </a:rPr>
                        <a:t>123</a:t>
                      </a:r>
                    </a:p>
                  </a:txBody>
                  <a:tcPr marT="45709" marB="45709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47675" marR="0" lvl="0" indent="-447675" algn="l" defTabSz="-13873163" rtl="0" eaLnBrk="1" fontAlgn="base" latinLnBrk="0" hangingPunct="1">
                        <a:lnSpc>
                          <a:spcPct val="8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goe" pitchFamily="34" charset="0"/>
                        </a:rPr>
                        <a:t>John</a:t>
                      </a:r>
                    </a:p>
                  </a:txBody>
                  <a:tcPr marT="45709" marB="45709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47675" marR="0" lvl="0" indent="-447675" algn="l" defTabSz="-13873163" rtl="0" eaLnBrk="1" fontAlgn="base" latinLnBrk="0" hangingPunct="1">
                        <a:lnSpc>
                          <a:spcPct val="8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goe" pitchFamily="34" charset="0"/>
                        </a:rPr>
                        <a:t>Doe</a:t>
                      </a:r>
                    </a:p>
                  </a:txBody>
                  <a:tcPr marT="45709" marB="45709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47675" marR="0" lvl="0" indent="-447675" algn="l" defTabSz="-13873163" rtl="0" eaLnBrk="1" fontAlgn="base" latinLnBrk="0" hangingPunct="1">
                        <a:lnSpc>
                          <a:spcPct val="8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goe" pitchFamily="34" charset="0"/>
                        </a:rPr>
                        <a:t>WA</a:t>
                      </a:r>
                    </a:p>
                  </a:txBody>
                  <a:tcPr marT="45709" marB="45709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47675" marR="0" lvl="0" indent="-447675" algn="l" defTabSz="-13873163" rtl="0" eaLnBrk="1" fontAlgn="base" latinLnBrk="0" hangingPunct="1">
                        <a:lnSpc>
                          <a:spcPct val="8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goe" pitchFamily="34" charset="0"/>
                        </a:rPr>
                        <a:t>Seattle</a:t>
                      </a:r>
                    </a:p>
                  </a:txBody>
                  <a:tcPr marT="45709" marB="45709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47675" marR="0" lvl="0" indent="-447675" algn="l" defTabSz="-13873163" rtl="0" eaLnBrk="1" fontAlgn="base" latinLnBrk="0" hangingPunct="1">
                        <a:lnSpc>
                          <a:spcPct val="8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goe" pitchFamily="34" charset="0"/>
                        </a:rPr>
                        <a:t>Married</a:t>
                      </a:r>
                    </a:p>
                  </a:txBody>
                  <a:tcPr marT="45709" marB="45709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47675" marR="0" lvl="0" indent="-447675" algn="l" defTabSz="-13873163" rtl="0" eaLnBrk="1" fontAlgn="base" latinLnBrk="0" hangingPunct="1">
                        <a:lnSpc>
                          <a:spcPct val="8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goe" pitchFamily="34" charset="0"/>
                        </a:rPr>
                        <a:t>Male</a:t>
                      </a:r>
                    </a:p>
                  </a:txBody>
                  <a:tcPr marT="45709" marB="45709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47675" marR="0" lvl="0" indent="-447675" algn="l" defTabSz="-13873163" rtl="0" eaLnBrk="1" fontAlgn="base" latinLnBrk="0" hangingPunct="1">
                        <a:lnSpc>
                          <a:spcPct val="8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goe" pitchFamily="34" charset="0"/>
                        </a:rPr>
                        <a:t>…</a:t>
                      </a:r>
                    </a:p>
                  </a:txBody>
                  <a:tcPr marT="45709" marB="45709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47675" marR="0" lvl="0" indent="-447675" algn="l" defTabSz="-13873163" rtl="0" eaLnBrk="1" fontAlgn="base" latinLnBrk="0" hangingPunct="1">
                        <a:lnSpc>
                          <a:spcPct val="8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goe" pitchFamily="34" charset="0"/>
                        </a:rPr>
                        <a:t>42</a:t>
                      </a:r>
                    </a:p>
                  </a:txBody>
                  <a:tcPr marT="45709" marB="45709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890">
                <a:tc>
                  <a:txBody>
                    <a:bodyPr/>
                    <a:lstStyle/>
                    <a:p>
                      <a:pPr marL="447675" marR="0" lvl="0" indent="-447675" algn="l" defTabSz="-13873163" rtl="0" eaLnBrk="1" fontAlgn="base" latinLnBrk="0" hangingPunct="1">
                        <a:lnSpc>
                          <a:spcPct val="8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goe" pitchFamily="34" charset="0"/>
                        </a:rPr>
                        <a:t>456</a:t>
                      </a:r>
                    </a:p>
                  </a:txBody>
                  <a:tcPr marT="45709" marB="45709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47675" marR="0" lvl="0" indent="-447675" algn="l" defTabSz="-13873163" rtl="0" eaLnBrk="1" fontAlgn="base" latinLnBrk="0" hangingPunct="1">
                        <a:lnSpc>
                          <a:spcPct val="8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goe" pitchFamily="34" charset="0"/>
                        </a:rPr>
                        <a:t>Lance</a:t>
                      </a:r>
                    </a:p>
                  </a:txBody>
                  <a:tcPr marT="45709" marB="45709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47675" marR="0" lvl="0" indent="-447675" algn="l" defTabSz="-13873163" rtl="0" eaLnBrk="1" fontAlgn="base" latinLnBrk="0" hangingPunct="1">
                        <a:lnSpc>
                          <a:spcPct val="8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goe" pitchFamily="34" charset="0"/>
                        </a:rPr>
                        <a:t>Smith</a:t>
                      </a:r>
                    </a:p>
                  </a:txBody>
                  <a:tcPr marT="45709" marB="45709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47675" marR="0" lvl="0" indent="-447675" algn="l" defTabSz="-13873163" rtl="0" eaLnBrk="1" fontAlgn="base" latinLnBrk="0" hangingPunct="1">
                        <a:lnSpc>
                          <a:spcPct val="8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goe" pitchFamily="34" charset="0"/>
                        </a:rPr>
                        <a:t>WA</a:t>
                      </a:r>
                    </a:p>
                  </a:txBody>
                  <a:tcPr marT="45709" marB="45709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47675" marR="0" lvl="0" indent="-447675" algn="l" defTabSz="-13873163" rtl="0" eaLnBrk="1" fontAlgn="base" latinLnBrk="0" hangingPunct="1">
                        <a:lnSpc>
                          <a:spcPct val="8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goe" pitchFamily="34" charset="0"/>
                        </a:rPr>
                        <a:t>Redmond</a:t>
                      </a:r>
                    </a:p>
                  </a:txBody>
                  <a:tcPr marT="45709" marB="45709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47675" marR="0" lvl="0" indent="-447675" algn="l" defTabSz="-13873163" rtl="0" eaLnBrk="1" fontAlgn="base" latinLnBrk="0" hangingPunct="1">
                        <a:lnSpc>
                          <a:spcPct val="8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goe" pitchFamily="34" charset="0"/>
                        </a:rPr>
                        <a:t>Unmarried</a:t>
                      </a:r>
                    </a:p>
                  </a:txBody>
                  <a:tcPr marT="45709" marB="45709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47675" marR="0" lvl="0" indent="-447675" algn="l" defTabSz="-13873163" rtl="0" eaLnBrk="1" fontAlgn="base" latinLnBrk="0" hangingPunct="1">
                        <a:lnSpc>
                          <a:spcPct val="8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goe" pitchFamily="34" charset="0"/>
                        </a:rPr>
                        <a:t>Male</a:t>
                      </a:r>
                    </a:p>
                  </a:txBody>
                  <a:tcPr marT="45709" marB="45709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47675" marR="0" lvl="0" indent="-447675" algn="l" defTabSz="-13873163" rtl="0" eaLnBrk="1" fontAlgn="base" latinLnBrk="0" hangingPunct="1">
                        <a:lnSpc>
                          <a:spcPct val="8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goe" pitchFamily="34" charset="0"/>
                        </a:rPr>
                        <a:t>…</a:t>
                      </a:r>
                    </a:p>
                  </a:txBody>
                  <a:tcPr marT="45709" marB="45709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47675" marR="0" lvl="0" indent="-447675" algn="l" defTabSz="-13873163" rtl="0" eaLnBrk="1" fontAlgn="base" latinLnBrk="0" hangingPunct="1">
                        <a:lnSpc>
                          <a:spcPct val="8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goe" pitchFamily="34" charset="0"/>
                        </a:rPr>
                        <a:t>34</a:t>
                      </a:r>
                    </a:p>
                  </a:txBody>
                  <a:tcPr marT="45709" marB="45709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890">
                <a:tc>
                  <a:txBody>
                    <a:bodyPr/>
                    <a:lstStyle/>
                    <a:p>
                      <a:pPr marL="447675" marR="0" lvl="0" indent="-447675" algn="l" defTabSz="-13873163" rtl="0" eaLnBrk="1" fontAlgn="base" latinLnBrk="0" hangingPunct="1">
                        <a:lnSpc>
                          <a:spcPct val="8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goe" pitchFamily="34" charset="0"/>
                        </a:rPr>
                        <a:t>789</a:t>
                      </a:r>
                    </a:p>
                  </a:txBody>
                  <a:tcPr marT="45709" marB="45709" horzOverflow="overflow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47675" marR="0" lvl="0" indent="-447675" algn="l" defTabSz="-13873163" rtl="0" eaLnBrk="1" fontAlgn="base" latinLnBrk="0" hangingPunct="1">
                        <a:lnSpc>
                          <a:spcPct val="8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goe" pitchFamily="34" charset="0"/>
                        </a:rPr>
                        <a:t>Jill</a:t>
                      </a:r>
                    </a:p>
                  </a:txBody>
                  <a:tcPr marT="45709" marB="45709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47675" marR="0" lvl="0" indent="-447675" algn="l" defTabSz="-13873163" rtl="0" eaLnBrk="1" fontAlgn="base" latinLnBrk="0" hangingPunct="1">
                        <a:lnSpc>
                          <a:spcPct val="8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goe" pitchFamily="34" charset="0"/>
                        </a:rPr>
                        <a:t>Thompson</a:t>
                      </a:r>
                    </a:p>
                  </a:txBody>
                  <a:tcPr marT="45709" marB="45709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47675" marR="0" lvl="0" indent="-447675" algn="l" defTabSz="-13873163" rtl="0" eaLnBrk="1" fontAlgn="base" latinLnBrk="0" hangingPunct="1">
                        <a:lnSpc>
                          <a:spcPct val="8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goe" pitchFamily="34" charset="0"/>
                        </a:rPr>
                        <a:t>OR</a:t>
                      </a:r>
                    </a:p>
                  </a:txBody>
                  <a:tcPr marT="45709" marB="45709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47675" marR="0" lvl="0" indent="-447675" algn="l" defTabSz="-13873163" rtl="0" eaLnBrk="1" fontAlgn="base" latinLnBrk="0" hangingPunct="1">
                        <a:lnSpc>
                          <a:spcPct val="8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goe" pitchFamily="34" charset="0"/>
                        </a:rPr>
                        <a:t>Portland</a:t>
                      </a:r>
                    </a:p>
                  </a:txBody>
                  <a:tcPr marT="45709" marB="45709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47675" marR="0" lvl="0" indent="-447675" algn="l" defTabSz="-13873163" rtl="0" eaLnBrk="1" fontAlgn="base" latinLnBrk="0" hangingPunct="1">
                        <a:lnSpc>
                          <a:spcPct val="8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goe" pitchFamily="34" charset="0"/>
                        </a:rPr>
                        <a:t>Married</a:t>
                      </a:r>
                    </a:p>
                  </a:txBody>
                  <a:tcPr marT="45709" marB="45709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47675" marR="0" lvl="0" indent="-447675" algn="l" defTabSz="-13873163" rtl="0" eaLnBrk="1" fontAlgn="base" latinLnBrk="0" hangingPunct="1">
                        <a:lnSpc>
                          <a:spcPct val="8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goe" pitchFamily="34" charset="0"/>
                        </a:rPr>
                        <a:t>Female</a:t>
                      </a:r>
                    </a:p>
                  </a:txBody>
                  <a:tcPr marT="45709" marB="45709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47675" marR="0" lvl="0" indent="-447675" algn="l" defTabSz="-13873163" rtl="0" eaLnBrk="1" fontAlgn="base" latinLnBrk="0" hangingPunct="1">
                        <a:lnSpc>
                          <a:spcPct val="8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goe" pitchFamily="34" charset="0"/>
                        </a:rPr>
                        <a:t>…</a:t>
                      </a:r>
                    </a:p>
                  </a:txBody>
                  <a:tcPr marT="45709" marB="45709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47675" marR="0" lvl="0" indent="-447675" algn="l" defTabSz="-13873163" rtl="0" eaLnBrk="1" fontAlgn="base" latinLnBrk="0" hangingPunct="1">
                        <a:lnSpc>
                          <a:spcPct val="8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 2" pitchFamily="18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goe" pitchFamily="34" charset="0"/>
                        </a:rPr>
                        <a:t>21</a:t>
                      </a:r>
                    </a:p>
                  </a:txBody>
                  <a:tcPr marT="45709" marB="45709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05840789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4294967295"/>
          <p:cNvSpPr>
            <a:spLocks noGrp="1" noChangeArrowheads="1"/>
          </p:cNvSpPr>
          <p:nvPr>
            <p:ph type="title" idx="4294967295"/>
          </p:nvPr>
        </p:nvSpPr>
        <p:spPr>
          <a:xfrm>
            <a:off x="1524000" y="220664"/>
            <a:ext cx="8229600" cy="750887"/>
          </a:xfrm>
        </p:spPr>
        <p:txBody>
          <a:bodyPr anchor="ctr"/>
          <a:lstStyle/>
          <a:p>
            <a:pPr defTabSz="912703">
              <a:defRPr/>
            </a:pPr>
            <a:r>
              <a:rPr>
                <a:latin typeface="+mn-lt"/>
              </a:rPr>
              <a:t>Attribute</a:t>
            </a:r>
          </a:p>
        </p:txBody>
      </p:sp>
      <p:sp>
        <p:nvSpPr>
          <p:cNvPr id="6" name="Shape 4294967295"/>
          <p:cNvSpPr>
            <a:spLocks noGrp="1" noChangeArrowheads="1"/>
          </p:cNvSpPr>
          <p:nvPr>
            <p:ph type="body" idx="4294967295"/>
          </p:nvPr>
        </p:nvSpPr>
        <p:spPr>
          <a:xfrm>
            <a:off x="2257426" y="1417638"/>
            <a:ext cx="8410575" cy="4462462"/>
          </a:xfrm>
        </p:spPr>
        <p:txBody>
          <a:bodyPr/>
          <a:lstStyle/>
          <a:p>
            <a:pPr marL="382543" indent="-382543" defTabSz="912703">
              <a:defRPr/>
            </a:pPr>
            <a:r>
              <a:rPr lang="en-US"/>
              <a:t>Containers of dimension members.</a:t>
            </a:r>
          </a:p>
          <a:p>
            <a:pPr marL="382543" indent="-382543" defTabSz="912703">
              <a:defRPr/>
            </a:pPr>
            <a:r>
              <a:rPr lang="en-US"/>
              <a:t>Completely define the dimensional space.</a:t>
            </a:r>
          </a:p>
          <a:p>
            <a:pPr marL="382543" indent="-382543" defTabSz="912703">
              <a:defRPr/>
            </a:pPr>
            <a:r>
              <a:rPr lang="en-US"/>
              <a:t>Enable slicing and grouping the dimensional space in interesting ways.</a:t>
            </a:r>
          </a:p>
          <a:p>
            <a:pPr marL="704765" lvl="1" indent="-317461" defTabSz="912703">
              <a:defRPr/>
            </a:pPr>
            <a:r>
              <a:rPr lang="en-US"/>
              <a:t>Customers in </a:t>
            </a:r>
            <a:r>
              <a:rPr lang="en-US" b="1">
                <a:solidFill>
                  <a:srgbClr val="FF9966"/>
                </a:solidFill>
              </a:rPr>
              <a:t>state WA</a:t>
            </a:r>
            <a:r>
              <a:rPr lang="en-US"/>
              <a:t> and </a:t>
            </a:r>
            <a:r>
              <a:rPr lang="en-US" b="1">
                <a:solidFill>
                  <a:srgbClr val="FF9966"/>
                </a:solidFill>
              </a:rPr>
              <a:t>age &gt; 50</a:t>
            </a:r>
            <a:endParaRPr lang="en-US" b="1">
              <a:solidFill>
                <a:schemeClr val="tx2"/>
              </a:solidFill>
            </a:endParaRPr>
          </a:p>
          <a:p>
            <a:pPr marL="704765" lvl="1" indent="-317461" defTabSz="912703">
              <a:defRPr/>
            </a:pPr>
            <a:r>
              <a:rPr lang="en-US"/>
              <a:t>Customers who are </a:t>
            </a:r>
            <a:r>
              <a:rPr lang="en-US" b="1">
                <a:solidFill>
                  <a:srgbClr val="FF9966"/>
                </a:solidFill>
              </a:rPr>
              <a:t>married</a:t>
            </a:r>
            <a:r>
              <a:rPr lang="en-US" b="1">
                <a:solidFill>
                  <a:srgbClr val="FF6600"/>
                </a:solidFill>
              </a:rPr>
              <a:t> </a:t>
            </a:r>
            <a:r>
              <a:rPr lang="en-US"/>
              <a:t>and </a:t>
            </a:r>
            <a:r>
              <a:rPr lang="en-US" b="1">
                <a:solidFill>
                  <a:srgbClr val="FF9966"/>
                </a:solidFill>
              </a:rPr>
              <a:t>male</a:t>
            </a:r>
            <a:endParaRPr lang="en-US"/>
          </a:p>
          <a:p>
            <a:pPr marL="382543" indent="-382543" defTabSz="912703">
              <a:defRPr/>
            </a:pPr>
            <a:r>
              <a:rPr lang="en-US"/>
              <a:t>Typically have one-many relationships</a:t>
            </a:r>
          </a:p>
          <a:p>
            <a:pPr marL="704765" lvl="1" indent="-317461" defTabSz="912703">
              <a:defRPr/>
            </a:pPr>
            <a:r>
              <a:rPr lang="en-US"/>
              <a:t>City </a:t>
            </a:r>
            <a:r>
              <a:rPr lang="en-US">
                <a:sym typeface="Wingdings" pitchFamily="2" charset="2"/>
              </a:rPr>
              <a:t> State, </a:t>
            </a:r>
            <a:r>
              <a:rPr lang="en-US"/>
              <a:t>State </a:t>
            </a:r>
            <a:r>
              <a:rPr lang="en-US">
                <a:sym typeface="Wingdings" pitchFamily="2" charset="2"/>
              </a:rPr>
              <a:t> Country, etc.</a:t>
            </a:r>
          </a:p>
          <a:p>
            <a:pPr marL="704765" lvl="1" indent="-317461" defTabSz="912703">
              <a:defRPr/>
            </a:pPr>
            <a:r>
              <a:rPr lang="en-US">
                <a:sym typeface="Wingdings" pitchFamily="2" charset="2"/>
              </a:rPr>
              <a:t>All attributes implicitly related to the key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727259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94" name="Rectangle 30"/>
          <p:cNvSpPr>
            <a:spLocks noGrp="1" noChangeArrowheads="1"/>
          </p:cNvSpPr>
          <p:nvPr>
            <p:ph type="body" idx="4294967295"/>
          </p:nvPr>
        </p:nvSpPr>
        <p:spPr>
          <a:xfrm>
            <a:off x="2257426" y="1143000"/>
            <a:ext cx="8410575" cy="2908300"/>
          </a:xfrm>
        </p:spPr>
        <p:txBody>
          <a:bodyPr/>
          <a:lstStyle/>
          <a:p>
            <a:pPr marL="382543" indent="-382543" defTabSz="912703">
              <a:buFont typeface="Arial" panose="020B0604020202020204" pitchFamily="34" charset="0"/>
              <a:buChar char="•"/>
              <a:defRPr/>
            </a:pPr>
            <a:r>
              <a:rPr lang="en-US" dirty="0"/>
              <a:t>Ordered collection of attributes into levels</a:t>
            </a:r>
          </a:p>
          <a:p>
            <a:pPr marL="382543" indent="-382543" defTabSz="912703">
              <a:buFont typeface="Arial" panose="020B0604020202020204" pitchFamily="34" charset="0"/>
              <a:buChar char="•"/>
              <a:defRPr/>
            </a:pPr>
            <a:r>
              <a:rPr lang="en-US" dirty="0"/>
              <a:t>Navigation path through dimensional space</a:t>
            </a:r>
          </a:p>
          <a:p>
            <a:pPr marL="382543" indent="-382543" defTabSz="912703">
              <a:buFont typeface="Arial" panose="020B0604020202020204" pitchFamily="34" charset="0"/>
              <a:buChar char="•"/>
              <a:defRPr/>
            </a:pPr>
            <a:r>
              <a:rPr lang="en-US" dirty="0"/>
              <a:t>User defined hierarchies – typically multiple levels</a:t>
            </a:r>
          </a:p>
          <a:p>
            <a:pPr marL="382543" indent="-382543" defTabSz="912703">
              <a:buFont typeface="Arial" panose="020B0604020202020204" pitchFamily="34" charset="0"/>
              <a:buChar char="•"/>
              <a:defRPr/>
            </a:pPr>
            <a:r>
              <a:rPr lang="en-US" dirty="0"/>
              <a:t>Attribute hierarchies – implicitly created for each  attribute – single level</a:t>
            </a:r>
          </a:p>
        </p:txBody>
      </p:sp>
      <p:sp>
        <p:nvSpPr>
          <p:cNvPr id="164898" name="Rectangle 34"/>
          <p:cNvSpPr>
            <a:spLocks noGrp="1" noChangeArrowheads="1"/>
          </p:cNvSpPr>
          <p:nvPr>
            <p:ph type="title" idx="4294967295"/>
          </p:nvPr>
        </p:nvSpPr>
        <p:spPr>
          <a:xfrm>
            <a:off x="1524000" y="220664"/>
            <a:ext cx="8229600" cy="750887"/>
          </a:xfrm>
        </p:spPr>
        <p:txBody>
          <a:bodyPr/>
          <a:lstStyle/>
          <a:p>
            <a:pPr defTabSz="912703">
              <a:defRPr/>
            </a:pPr>
            <a:r>
              <a:rPr>
                <a:latin typeface="+mn-lt"/>
              </a:rPr>
              <a:t>Hierarchy</a:t>
            </a:r>
          </a:p>
        </p:txBody>
      </p:sp>
      <p:sp>
        <p:nvSpPr>
          <p:cNvPr id="26" name="TextBox 4294967295"/>
          <p:cNvSpPr txBox="1">
            <a:spLocks noChangeArrowheads="1"/>
          </p:cNvSpPr>
          <p:nvPr/>
        </p:nvSpPr>
        <p:spPr bwMode="auto">
          <a:xfrm>
            <a:off x="2083594" y="2968437"/>
            <a:ext cx="2903538" cy="6463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13" rIns="91425" bIns="45713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s-419" dirty="0">
                <a:latin typeface="+mn-lt"/>
              </a:rPr>
              <a:t>Customers by Geography</a:t>
            </a:r>
          </a:p>
        </p:txBody>
      </p:sp>
      <p:sp>
        <p:nvSpPr>
          <p:cNvPr id="164869" name="Rectangle 4294967295"/>
          <p:cNvSpPr>
            <a:spLocks noChangeArrowheads="1"/>
          </p:cNvSpPr>
          <p:nvPr/>
        </p:nvSpPr>
        <p:spPr bwMode="auto">
          <a:xfrm>
            <a:off x="3459163" y="4532313"/>
            <a:ext cx="990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none" lIns="91425" tIns="45713" rIns="91425" bIns="45713" anchor="ctr"/>
          <a:lstStyle/>
          <a:p>
            <a:pPr>
              <a:defRPr/>
            </a:pPr>
            <a:endParaRPr lang="en-US" sz="900" dirty="0">
              <a:solidFill>
                <a:srgbClr val="000000"/>
              </a:solidFill>
            </a:endParaRPr>
          </a:p>
        </p:txBody>
      </p:sp>
      <p:sp>
        <p:nvSpPr>
          <p:cNvPr id="164870" name="TextBox 4294967295"/>
          <p:cNvSpPr txBox="1">
            <a:spLocks noChangeArrowheads="1"/>
          </p:cNvSpPr>
          <p:nvPr/>
        </p:nvSpPr>
        <p:spPr bwMode="auto">
          <a:xfrm>
            <a:off x="3535363" y="4532314"/>
            <a:ext cx="838200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13" rIns="91425" bIns="45713" anchor="ctr" anchorCtr="1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s-419" sz="1050">
                <a:latin typeface="+mn-lt"/>
              </a:rPr>
              <a:t>Country</a:t>
            </a:r>
          </a:p>
        </p:txBody>
      </p:sp>
      <p:sp>
        <p:nvSpPr>
          <p:cNvPr id="164871" name="Rectangle 4294967295"/>
          <p:cNvSpPr>
            <a:spLocks noChangeArrowheads="1"/>
          </p:cNvSpPr>
          <p:nvPr/>
        </p:nvSpPr>
        <p:spPr bwMode="auto">
          <a:xfrm>
            <a:off x="3459163" y="4989513"/>
            <a:ext cx="990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none" lIns="91425" tIns="45713" rIns="91425" bIns="45713" anchor="ctr"/>
          <a:lstStyle/>
          <a:p>
            <a:pPr>
              <a:defRPr/>
            </a:pPr>
            <a:endParaRPr lang="en-US" sz="900" dirty="0">
              <a:solidFill>
                <a:srgbClr val="000000"/>
              </a:solidFill>
            </a:endParaRPr>
          </a:p>
        </p:txBody>
      </p:sp>
      <p:sp>
        <p:nvSpPr>
          <p:cNvPr id="164872" name="TextBox 4294967295"/>
          <p:cNvSpPr txBox="1">
            <a:spLocks noChangeArrowheads="1"/>
          </p:cNvSpPr>
          <p:nvPr/>
        </p:nvSpPr>
        <p:spPr bwMode="auto">
          <a:xfrm>
            <a:off x="3535363" y="4989514"/>
            <a:ext cx="838200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13" rIns="91425" bIns="45713" anchor="ctr" anchorCtr="1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s-419" sz="1050">
                <a:latin typeface="+mn-lt"/>
              </a:rPr>
              <a:t>State</a:t>
            </a:r>
          </a:p>
        </p:txBody>
      </p:sp>
      <p:sp>
        <p:nvSpPr>
          <p:cNvPr id="164873" name="Rectangle 4294967295"/>
          <p:cNvSpPr>
            <a:spLocks noChangeArrowheads="1"/>
          </p:cNvSpPr>
          <p:nvPr/>
        </p:nvSpPr>
        <p:spPr bwMode="auto">
          <a:xfrm>
            <a:off x="3459163" y="5446713"/>
            <a:ext cx="990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none" lIns="91425" tIns="45713" rIns="91425" bIns="45713" anchor="ctr"/>
          <a:lstStyle/>
          <a:p>
            <a:pPr>
              <a:defRPr/>
            </a:pPr>
            <a:endParaRPr lang="en-US" sz="900" dirty="0">
              <a:solidFill>
                <a:srgbClr val="000000"/>
              </a:solidFill>
            </a:endParaRPr>
          </a:p>
        </p:txBody>
      </p:sp>
      <p:sp>
        <p:nvSpPr>
          <p:cNvPr id="164874" name="TextBox 4294967295"/>
          <p:cNvSpPr txBox="1">
            <a:spLocks noChangeArrowheads="1"/>
          </p:cNvSpPr>
          <p:nvPr/>
        </p:nvSpPr>
        <p:spPr bwMode="auto">
          <a:xfrm>
            <a:off x="3535363" y="5446714"/>
            <a:ext cx="838200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13" rIns="91425" bIns="45713" anchor="ctr" anchorCtr="1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s-419" sz="1050">
                <a:latin typeface="+mn-lt"/>
              </a:rPr>
              <a:t>City</a:t>
            </a:r>
          </a:p>
        </p:txBody>
      </p:sp>
      <p:sp>
        <p:nvSpPr>
          <p:cNvPr id="164875" name="Rectangle 4294967295"/>
          <p:cNvSpPr>
            <a:spLocks noChangeArrowheads="1"/>
          </p:cNvSpPr>
          <p:nvPr/>
        </p:nvSpPr>
        <p:spPr bwMode="auto">
          <a:xfrm>
            <a:off x="3459163" y="5903913"/>
            <a:ext cx="990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none" lIns="91425" tIns="45713" rIns="91425" bIns="45713" anchor="ctr"/>
          <a:lstStyle/>
          <a:p>
            <a:pPr>
              <a:defRPr/>
            </a:pPr>
            <a:endParaRPr lang="en-US" sz="900" dirty="0">
              <a:solidFill>
                <a:srgbClr val="000000"/>
              </a:solidFill>
            </a:endParaRPr>
          </a:p>
        </p:txBody>
      </p:sp>
      <p:sp>
        <p:nvSpPr>
          <p:cNvPr id="164876" name="TextBox 4294967295"/>
          <p:cNvSpPr txBox="1">
            <a:spLocks noChangeArrowheads="1"/>
          </p:cNvSpPr>
          <p:nvPr/>
        </p:nvSpPr>
        <p:spPr bwMode="auto">
          <a:xfrm>
            <a:off x="3535363" y="5907931"/>
            <a:ext cx="838200" cy="253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13" rIns="91425" bIns="45713" anchor="ctr" anchorCtr="1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s-419" sz="1050">
                <a:latin typeface="+mn-lt"/>
              </a:rPr>
              <a:t>Customer</a:t>
            </a:r>
          </a:p>
        </p:txBody>
      </p:sp>
      <p:sp>
        <p:nvSpPr>
          <p:cNvPr id="164878" name="Straight Connector 4294967295"/>
          <p:cNvSpPr>
            <a:spLocks noChangeShapeType="1"/>
          </p:cNvSpPr>
          <p:nvPr/>
        </p:nvSpPr>
        <p:spPr bwMode="auto">
          <a:xfrm>
            <a:off x="3992563" y="4837113"/>
            <a:ext cx="0" cy="15240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1425" tIns="45713" rIns="91425" bIns="45713"/>
          <a:lstStyle/>
          <a:p>
            <a:endParaRPr lang="es-419" sz="1600"/>
          </a:p>
        </p:txBody>
      </p:sp>
      <p:sp>
        <p:nvSpPr>
          <p:cNvPr id="164879" name="Straight Connector 4294967295"/>
          <p:cNvSpPr>
            <a:spLocks noChangeShapeType="1"/>
          </p:cNvSpPr>
          <p:nvPr/>
        </p:nvSpPr>
        <p:spPr bwMode="auto">
          <a:xfrm>
            <a:off x="3992563" y="5294313"/>
            <a:ext cx="0" cy="15240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1425" tIns="45713" rIns="91425" bIns="45713"/>
          <a:lstStyle/>
          <a:p>
            <a:endParaRPr lang="es-419" sz="1600"/>
          </a:p>
        </p:txBody>
      </p:sp>
      <p:sp>
        <p:nvSpPr>
          <p:cNvPr id="164880" name="Straight Connector 4294967295"/>
          <p:cNvSpPr>
            <a:spLocks noChangeShapeType="1"/>
          </p:cNvSpPr>
          <p:nvPr/>
        </p:nvSpPr>
        <p:spPr bwMode="auto">
          <a:xfrm>
            <a:off x="3992563" y="5751513"/>
            <a:ext cx="0" cy="15240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1425" tIns="45713" rIns="91425" bIns="45713"/>
          <a:lstStyle/>
          <a:p>
            <a:endParaRPr lang="es-419" sz="1600"/>
          </a:p>
        </p:txBody>
      </p:sp>
      <p:sp>
        <p:nvSpPr>
          <p:cNvPr id="6" name="TextBox 4294967295"/>
          <p:cNvSpPr txBox="1">
            <a:spLocks noChangeArrowheads="1"/>
          </p:cNvSpPr>
          <p:nvPr/>
        </p:nvSpPr>
        <p:spPr bwMode="auto">
          <a:xfrm>
            <a:off x="5907087" y="2886366"/>
            <a:ext cx="3178175" cy="6463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13" rIns="91425" bIns="45713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s-419" dirty="0">
                <a:latin typeface="+mn-lt"/>
              </a:rPr>
              <a:t>Customers by Demographics</a:t>
            </a:r>
          </a:p>
        </p:txBody>
      </p:sp>
      <p:sp>
        <p:nvSpPr>
          <p:cNvPr id="164882" name="Rectangle 4294967295"/>
          <p:cNvSpPr>
            <a:spLocks noChangeArrowheads="1"/>
          </p:cNvSpPr>
          <p:nvPr/>
        </p:nvSpPr>
        <p:spPr bwMode="auto">
          <a:xfrm>
            <a:off x="7000875" y="4708525"/>
            <a:ext cx="990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none" lIns="91425" tIns="45713" rIns="91425" bIns="45713" anchor="ctr"/>
          <a:lstStyle/>
          <a:p>
            <a:pPr>
              <a:defRPr/>
            </a:pPr>
            <a:endParaRPr lang="en-US" sz="900" dirty="0">
              <a:solidFill>
                <a:srgbClr val="000000"/>
              </a:solidFill>
            </a:endParaRPr>
          </a:p>
        </p:txBody>
      </p:sp>
      <p:sp>
        <p:nvSpPr>
          <p:cNvPr id="164883" name="TextBox 4294967295"/>
          <p:cNvSpPr txBox="1">
            <a:spLocks noChangeArrowheads="1"/>
          </p:cNvSpPr>
          <p:nvPr/>
        </p:nvSpPr>
        <p:spPr bwMode="auto">
          <a:xfrm>
            <a:off x="7077075" y="4708525"/>
            <a:ext cx="838200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13" rIns="91425" bIns="45713" anchor="ctr" anchorCtr="1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s-419" sz="1050" dirty="0">
                <a:latin typeface="+mn-lt"/>
              </a:rPr>
              <a:t>Marital</a:t>
            </a:r>
          </a:p>
        </p:txBody>
      </p:sp>
      <p:sp>
        <p:nvSpPr>
          <p:cNvPr id="164884" name="Rectangle 4294967295"/>
          <p:cNvSpPr>
            <a:spLocks noChangeArrowheads="1"/>
          </p:cNvSpPr>
          <p:nvPr/>
        </p:nvSpPr>
        <p:spPr bwMode="auto">
          <a:xfrm>
            <a:off x="7000875" y="5165725"/>
            <a:ext cx="990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none" lIns="91425" tIns="45713" rIns="91425" bIns="45713" anchor="ctr"/>
          <a:lstStyle/>
          <a:p>
            <a:pPr>
              <a:defRPr/>
            </a:pPr>
            <a:endParaRPr lang="en-US" sz="900" dirty="0">
              <a:solidFill>
                <a:srgbClr val="000000"/>
              </a:solidFill>
            </a:endParaRPr>
          </a:p>
        </p:txBody>
      </p:sp>
      <p:sp>
        <p:nvSpPr>
          <p:cNvPr id="164885" name="TextBox 4294967295"/>
          <p:cNvSpPr txBox="1">
            <a:spLocks noChangeArrowheads="1"/>
          </p:cNvSpPr>
          <p:nvPr/>
        </p:nvSpPr>
        <p:spPr bwMode="auto">
          <a:xfrm>
            <a:off x="7077075" y="5165725"/>
            <a:ext cx="838200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13" rIns="91425" bIns="45713" anchor="ctr" anchorCtr="1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s-419" sz="1050">
                <a:latin typeface="+mn-lt"/>
              </a:rPr>
              <a:t>Gender</a:t>
            </a:r>
          </a:p>
        </p:txBody>
      </p:sp>
      <p:sp>
        <p:nvSpPr>
          <p:cNvPr id="164886" name="Rectangle 4294967295"/>
          <p:cNvSpPr>
            <a:spLocks noChangeArrowheads="1"/>
          </p:cNvSpPr>
          <p:nvPr/>
        </p:nvSpPr>
        <p:spPr bwMode="auto">
          <a:xfrm>
            <a:off x="7000875" y="5622925"/>
            <a:ext cx="990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none" lIns="91425" tIns="45713" rIns="91425" bIns="45713" anchor="ctr"/>
          <a:lstStyle/>
          <a:p>
            <a:pPr>
              <a:defRPr/>
            </a:pPr>
            <a:endParaRPr lang="en-US" sz="900" dirty="0">
              <a:solidFill>
                <a:srgbClr val="000000"/>
              </a:solidFill>
            </a:endParaRPr>
          </a:p>
        </p:txBody>
      </p:sp>
      <p:sp>
        <p:nvSpPr>
          <p:cNvPr id="164887" name="TextBox 4294967295"/>
          <p:cNvSpPr txBox="1">
            <a:spLocks noChangeArrowheads="1"/>
          </p:cNvSpPr>
          <p:nvPr/>
        </p:nvSpPr>
        <p:spPr bwMode="auto">
          <a:xfrm>
            <a:off x="7077075" y="5626943"/>
            <a:ext cx="838200" cy="253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13" rIns="91425" bIns="45713" anchor="ctr" anchorCtr="1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s-419" sz="1050">
                <a:latin typeface="+mn-lt"/>
              </a:rPr>
              <a:t>Customer</a:t>
            </a:r>
          </a:p>
        </p:txBody>
      </p:sp>
      <p:sp>
        <p:nvSpPr>
          <p:cNvPr id="164889" name="Straight Connector 4294967295"/>
          <p:cNvSpPr>
            <a:spLocks noChangeShapeType="1"/>
          </p:cNvSpPr>
          <p:nvPr/>
        </p:nvSpPr>
        <p:spPr bwMode="auto">
          <a:xfrm>
            <a:off x="7534275" y="5013325"/>
            <a:ext cx="0" cy="15240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1425" tIns="45713" rIns="91425" bIns="45713"/>
          <a:lstStyle/>
          <a:p>
            <a:endParaRPr lang="es-419" sz="1600"/>
          </a:p>
        </p:txBody>
      </p:sp>
      <p:sp>
        <p:nvSpPr>
          <p:cNvPr id="164890" name="Straight Connector 4294967295"/>
          <p:cNvSpPr>
            <a:spLocks noChangeShapeType="1"/>
          </p:cNvSpPr>
          <p:nvPr/>
        </p:nvSpPr>
        <p:spPr bwMode="auto">
          <a:xfrm>
            <a:off x="7534275" y="5470525"/>
            <a:ext cx="0" cy="15240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1425" tIns="45713" rIns="91425" bIns="45713"/>
          <a:lstStyle/>
          <a:p>
            <a:endParaRPr lang="es-419" sz="1600"/>
          </a:p>
        </p:txBody>
      </p:sp>
    </p:spTree>
    <p:extLst>
      <p:ext uri="{BB962C8B-B14F-4D97-AF65-F5344CB8AC3E}">
        <p14:creationId xmlns:p14="http://schemas.microsoft.com/office/powerpoint/2010/main" val="368056018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8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8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164869" grpId="0" animBg="1"/>
      <p:bldP spid="164870" grpId="0"/>
      <p:bldP spid="164871" grpId="0" animBg="1"/>
      <p:bldP spid="164872" grpId="0"/>
      <p:bldP spid="164873" grpId="0" animBg="1"/>
      <p:bldP spid="164874" grpId="0"/>
      <p:bldP spid="164875" grpId="0" animBg="1"/>
      <p:bldP spid="164876" grpId="0"/>
      <p:bldP spid="6" grpId="0"/>
      <p:bldP spid="164882" grpId="0" animBg="1"/>
      <p:bldP spid="164883" grpId="0"/>
      <p:bldP spid="164884" grpId="0" animBg="1"/>
      <p:bldP spid="164885" grpId="0"/>
      <p:bldP spid="164886" grpId="0" animBg="1"/>
      <p:bldP spid="164887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5" name="Rectangle 4294967295"/>
          <p:cNvSpPr>
            <a:spLocks noChangeArrowheads="1"/>
          </p:cNvSpPr>
          <p:nvPr/>
        </p:nvSpPr>
        <p:spPr bwMode="auto">
          <a:xfrm>
            <a:off x="3429000" y="5105400"/>
            <a:ext cx="990600" cy="304800"/>
          </a:xfrm>
          <a:prstGeom prst="rect">
            <a:avLst/>
          </a:prstGeom>
          <a:gradFill rotWithShape="1">
            <a:gsLst>
              <a:gs pos="0">
                <a:schemeClr val="folHlink">
                  <a:gamma/>
                  <a:shade val="46275"/>
                  <a:invGamma/>
                </a:schemeClr>
              </a:gs>
              <a:gs pos="50000">
                <a:schemeClr val="folHlink">
                  <a:alpha val="50000"/>
                </a:schemeClr>
              </a:gs>
              <a:gs pos="100000">
                <a:schemeClr val="folHlink">
                  <a:gamma/>
                  <a:shade val="46275"/>
                  <a:invGamma/>
                </a:schemeClr>
              </a:gs>
            </a:gsLst>
            <a:lin ang="2700000" scaled="1"/>
          </a:gradFill>
          <a:ln w="9525" cap="flat" cmpd="sng" algn="ctr">
            <a:solidFill>
              <a:schemeClr val="folHlink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lIns="91425" tIns="45713" rIns="91425" bIns="45713" anchor="ctr"/>
          <a:lstStyle/>
          <a:p>
            <a:pPr>
              <a:defRPr/>
            </a:pPr>
            <a:endParaRPr lang="en-US" sz="1100" dirty="0">
              <a:solidFill>
                <a:srgbClr val="000000"/>
              </a:solidFill>
            </a:endParaRPr>
          </a:p>
        </p:txBody>
      </p:sp>
      <p:sp>
        <p:nvSpPr>
          <p:cNvPr id="166916" name="TextBox 4294967295"/>
          <p:cNvSpPr txBox="1">
            <a:spLocks noChangeArrowheads="1"/>
          </p:cNvSpPr>
          <p:nvPr/>
        </p:nvSpPr>
        <p:spPr bwMode="auto">
          <a:xfrm>
            <a:off x="3505200" y="5020933"/>
            <a:ext cx="838200" cy="4308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13" rIns="91425" bIns="45713" anchor="ctr" anchorCtr="1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s-419" sz="1100">
                <a:latin typeface="+mn-lt"/>
              </a:rPr>
              <a:t>Customer</a:t>
            </a:r>
          </a:p>
        </p:txBody>
      </p:sp>
      <p:sp>
        <p:nvSpPr>
          <p:cNvPr id="166917" name="Rectangle 4294967295"/>
          <p:cNvSpPr>
            <a:spLocks noChangeArrowheads="1"/>
          </p:cNvSpPr>
          <p:nvPr/>
        </p:nvSpPr>
        <p:spPr bwMode="auto">
          <a:xfrm>
            <a:off x="1752600" y="4191000"/>
            <a:ext cx="990600" cy="304800"/>
          </a:xfrm>
          <a:prstGeom prst="rect">
            <a:avLst/>
          </a:prstGeom>
          <a:gradFill rotWithShape="1">
            <a:gsLst>
              <a:gs pos="0">
                <a:schemeClr val="folHlink">
                  <a:gamma/>
                  <a:shade val="46275"/>
                  <a:invGamma/>
                </a:schemeClr>
              </a:gs>
              <a:gs pos="50000">
                <a:schemeClr val="folHlink">
                  <a:alpha val="50000"/>
                </a:schemeClr>
              </a:gs>
              <a:gs pos="100000">
                <a:schemeClr val="folHlink">
                  <a:gamma/>
                  <a:shade val="46275"/>
                  <a:invGamma/>
                </a:schemeClr>
              </a:gs>
            </a:gsLst>
            <a:lin ang="2700000" scaled="1"/>
          </a:gradFill>
          <a:ln w="9525" cap="flat" cmpd="sng" algn="ctr">
            <a:solidFill>
              <a:schemeClr val="folHlink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lIns="91425" tIns="45713" rIns="91425" bIns="45713" anchor="ctr"/>
          <a:lstStyle/>
          <a:p>
            <a:pPr>
              <a:defRPr/>
            </a:pPr>
            <a:endParaRPr lang="en-US" sz="1100" dirty="0">
              <a:solidFill>
                <a:srgbClr val="000000"/>
              </a:solidFill>
            </a:endParaRPr>
          </a:p>
        </p:txBody>
      </p:sp>
      <p:sp>
        <p:nvSpPr>
          <p:cNvPr id="166918" name="TextBox 4294967295"/>
          <p:cNvSpPr txBox="1">
            <a:spLocks noChangeArrowheads="1"/>
          </p:cNvSpPr>
          <p:nvPr/>
        </p:nvSpPr>
        <p:spPr bwMode="auto">
          <a:xfrm>
            <a:off x="1828800" y="4191000"/>
            <a:ext cx="838200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13" rIns="91425" bIns="45713" anchor="ctr" anchorCtr="1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s-419" sz="1100">
                <a:latin typeface="+mn-lt"/>
              </a:rPr>
              <a:t>City</a:t>
            </a:r>
          </a:p>
        </p:txBody>
      </p:sp>
      <p:sp>
        <p:nvSpPr>
          <p:cNvPr id="166919" name="Rectangle 4294967295"/>
          <p:cNvSpPr>
            <a:spLocks noChangeArrowheads="1"/>
          </p:cNvSpPr>
          <p:nvPr/>
        </p:nvSpPr>
        <p:spPr bwMode="auto">
          <a:xfrm>
            <a:off x="1752600" y="3276600"/>
            <a:ext cx="990600" cy="304800"/>
          </a:xfrm>
          <a:prstGeom prst="rect">
            <a:avLst/>
          </a:prstGeom>
          <a:gradFill rotWithShape="1">
            <a:gsLst>
              <a:gs pos="0">
                <a:schemeClr val="folHlink">
                  <a:gamma/>
                  <a:shade val="46275"/>
                  <a:invGamma/>
                </a:schemeClr>
              </a:gs>
              <a:gs pos="50000">
                <a:schemeClr val="folHlink">
                  <a:alpha val="50000"/>
                </a:schemeClr>
              </a:gs>
              <a:gs pos="100000">
                <a:schemeClr val="folHlink">
                  <a:gamma/>
                  <a:shade val="46275"/>
                  <a:invGamma/>
                </a:schemeClr>
              </a:gs>
            </a:gsLst>
            <a:lin ang="2700000" scaled="1"/>
          </a:gradFill>
          <a:ln w="9525" cap="flat" cmpd="sng" algn="ctr">
            <a:solidFill>
              <a:schemeClr val="folHlink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lIns="91425" tIns="45713" rIns="91425" bIns="45713" anchor="ctr"/>
          <a:lstStyle/>
          <a:p>
            <a:pPr>
              <a:defRPr/>
            </a:pPr>
            <a:endParaRPr lang="en-US" sz="1100" dirty="0">
              <a:solidFill>
                <a:srgbClr val="000000"/>
              </a:solidFill>
            </a:endParaRPr>
          </a:p>
        </p:txBody>
      </p:sp>
      <p:sp>
        <p:nvSpPr>
          <p:cNvPr id="166920" name="TextBox 4294967295"/>
          <p:cNvSpPr txBox="1">
            <a:spLocks noChangeArrowheads="1"/>
          </p:cNvSpPr>
          <p:nvPr/>
        </p:nvSpPr>
        <p:spPr bwMode="auto">
          <a:xfrm>
            <a:off x="1828800" y="3276600"/>
            <a:ext cx="838200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13" rIns="91425" bIns="45713" anchor="ctr" anchorCtr="1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s-419" sz="1100">
                <a:latin typeface="+mn-lt"/>
              </a:rPr>
              <a:t>State</a:t>
            </a:r>
          </a:p>
        </p:txBody>
      </p:sp>
      <p:sp>
        <p:nvSpPr>
          <p:cNvPr id="166921" name="Rectangle 4294967295"/>
          <p:cNvSpPr>
            <a:spLocks noChangeArrowheads="1"/>
          </p:cNvSpPr>
          <p:nvPr/>
        </p:nvSpPr>
        <p:spPr bwMode="auto">
          <a:xfrm>
            <a:off x="1752600" y="2362200"/>
            <a:ext cx="990600" cy="304800"/>
          </a:xfrm>
          <a:prstGeom prst="rect">
            <a:avLst/>
          </a:prstGeom>
          <a:gradFill rotWithShape="1">
            <a:gsLst>
              <a:gs pos="0">
                <a:schemeClr val="folHlink">
                  <a:gamma/>
                  <a:shade val="46275"/>
                  <a:invGamma/>
                </a:schemeClr>
              </a:gs>
              <a:gs pos="50000">
                <a:schemeClr val="folHlink">
                  <a:alpha val="50000"/>
                </a:schemeClr>
              </a:gs>
              <a:gs pos="100000">
                <a:schemeClr val="folHlink">
                  <a:gamma/>
                  <a:shade val="46275"/>
                  <a:invGamma/>
                </a:schemeClr>
              </a:gs>
            </a:gsLst>
            <a:lin ang="2700000" scaled="1"/>
          </a:gradFill>
          <a:ln w="9525" cap="flat" cmpd="sng" algn="ctr">
            <a:solidFill>
              <a:schemeClr val="folHlink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lIns="91425" tIns="45713" rIns="91425" bIns="45713" anchor="ctr"/>
          <a:lstStyle/>
          <a:p>
            <a:pPr>
              <a:defRPr/>
            </a:pPr>
            <a:endParaRPr lang="en-US" sz="1100" dirty="0">
              <a:solidFill>
                <a:srgbClr val="000000"/>
              </a:solidFill>
            </a:endParaRPr>
          </a:p>
        </p:txBody>
      </p:sp>
      <p:sp>
        <p:nvSpPr>
          <p:cNvPr id="166922" name="TextBox 4294967295"/>
          <p:cNvSpPr txBox="1">
            <a:spLocks noChangeArrowheads="1"/>
          </p:cNvSpPr>
          <p:nvPr/>
        </p:nvSpPr>
        <p:spPr bwMode="auto">
          <a:xfrm>
            <a:off x="1828800" y="2362200"/>
            <a:ext cx="838200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13" rIns="91425" bIns="45713" anchor="ctr" anchorCtr="1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s-419" sz="1100">
                <a:latin typeface="+mn-lt"/>
              </a:rPr>
              <a:t>Country</a:t>
            </a:r>
          </a:p>
        </p:txBody>
      </p:sp>
      <p:sp>
        <p:nvSpPr>
          <p:cNvPr id="166923" name="Rectangle 4294967295"/>
          <p:cNvSpPr>
            <a:spLocks noChangeArrowheads="1"/>
          </p:cNvSpPr>
          <p:nvPr/>
        </p:nvSpPr>
        <p:spPr bwMode="auto">
          <a:xfrm>
            <a:off x="2895600" y="4191000"/>
            <a:ext cx="990600" cy="304800"/>
          </a:xfrm>
          <a:prstGeom prst="rect">
            <a:avLst/>
          </a:prstGeom>
          <a:gradFill rotWithShape="1">
            <a:gsLst>
              <a:gs pos="0">
                <a:schemeClr val="folHlink">
                  <a:gamma/>
                  <a:shade val="46275"/>
                  <a:invGamma/>
                </a:schemeClr>
              </a:gs>
              <a:gs pos="50000">
                <a:schemeClr val="folHlink">
                  <a:alpha val="50000"/>
                </a:schemeClr>
              </a:gs>
              <a:gs pos="100000">
                <a:schemeClr val="folHlink">
                  <a:gamma/>
                  <a:shade val="46275"/>
                  <a:invGamma/>
                </a:schemeClr>
              </a:gs>
            </a:gsLst>
            <a:lin ang="2700000" scaled="1"/>
          </a:gradFill>
          <a:ln w="9525" cap="flat" cmpd="sng" algn="ctr">
            <a:solidFill>
              <a:schemeClr val="folHlink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lIns="91425" tIns="45713" rIns="91425" bIns="45713" anchor="ctr"/>
          <a:lstStyle/>
          <a:p>
            <a:pPr>
              <a:defRPr/>
            </a:pPr>
            <a:endParaRPr lang="en-US" sz="1100" dirty="0">
              <a:solidFill>
                <a:srgbClr val="000000"/>
              </a:solidFill>
            </a:endParaRPr>
          </a:p>
        </p:txBody>
      </p:sp>
      <p:sp>
        <p:nvSpPr>
          <p:cNvPr id="166924" name="TextBox 4294967295"/>
          <p:cNvSpPr txBox="1">
            <a:spLocks noChangeArrowheads="1"/>
          </p:cNvSpPr>
          <p:nvPr/>
        </p:nvSpPr>
        <p:spPr bwMode="auto">
          <a:xfrm>
            <a:off x="2971800" y="4176714"/>
            <a:ext cx="838200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13" rIns="91425" bIns="45713" anchor="ctr" anchorCtr="1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s-419" sz="1100">
                <a:latin typeface="+mn-lt"/>
              </a:rPr>
              <a:t>Gender</a:t>
            </a:r>
          </a:p>
        </p:txBody>
      </p:sp>
      <p:sp>
        <p:nvSpPr>
          <p:cNvPr id="166925" name="Rectangle 4294967295"/>
          <p:cNvSpPr>
            <a:spLocks noChangeArrowheads="1"/>
          </p:cNvSpPr>
          <p:nvPr/>
        </p:nvSpPr>
        <p:spPr bwMode="auto">
          <a:xfrm>
            <a:off x="4038600" y="4191000"/>
            <a:ext cx="990600" cy="304800"/>
          </a:xfrm>
          <a:prstGeom prst="rect">
            <a:avLst/>
          </a:prstGeom>
          <a:gradFill rotWithShape="1">
            <a:gsLst>
              <a:gs pos="0">
                <a:schemeClr val="folHlink">
                  <a:gamma/>
                  <a:shade val="46275"/>
                  <a:invGamma/>
                </a:schemeClr>
              </a:gs>
              <a:gs pos="50000">
                <a:schemeClr val="folHlink">
                  <a:alpha val="50000"/>
                </a:schemeClr>
              </a:gs>
              <a:gs pos="100000">
                <a:schemeClr val="folHlink">
                  <a:gamma/>
                  <a:shade val="46275"/>
                  <a:invGamma/>
                </a:schemeClr>
              </a:gs>
            </a:gsLst>
            <a:lin ang="2700000" scaled="1"/>
          </a:gradFill>
          <a:ln w="9525" cap="flat" cmpd="sng" algn="ctr">
            <a:solidFill>
              <a:schemeClr val="folHlink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lIns="91425" tIns="45713" rIns="91425" bIns="45713" anchor="ctr"/>
          <a:lstStyle/>
          <a:p>
            <a:pPr>
              <a:defRPr/>
            </a:pPr>
            <a:endParaRPr lang="en-US" sz="1100" dirty="0">
              <a:solidFill>
                <a:srgbClr val="000000"/>
              </a:solidFill>
            </a:endParaRPr>
          </a:p>
        </p:txBody>
      </p:sp>
      <p:sp>
        <p:nvSpPr>
          <p:cNvPr id="166926" name="TextBox 4294967295"/>
          <p:cNvSpPr txBox="1">
            <a:spLocks noChangeArrowheads="1"/>
          </p:cNvSpPr>
          <p:nvPr/>
        </p:nvSpPr>
        <p:spPr bwMode="auto">
          <a:xfrm>
            <a:off x="4114800" y="4176714"/>
            <a:ext cx="838200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13" rIns="91425" bIns="45713" anchor="ctr" anchorCtr="1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s-419" sz="1100">
                <a:latin typeface="+mn-lt"/>
              </a:rPr>
              <a:t>Marital</a:t>
            </a:r>
          </a:p>
        </p:txBody>
      </p:sp>
      <p:sp>
        <p:nvSpPr>
          <p:cNvPr id="166927" name="Straight Connector 4294967295"/>
          <p:cNvSpPr>
            <a:spLocks noChangeShapeType="1"/>
          </p:cNvSpPr>
          <p:nvPr/>
        </p:nvSpPr>
        <p:spPr bwMode="auto">
          <a:xfrm flipH="1" flipV="1">
            <a:off x="3429000" y="4572000"/>
            <a:ext cx="533400" cy="45720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1425" tIns="45713" rIns="91425" bIns="45713"/>
          <a:lstStyle/>
          <a:p>
            <a:endParaRPr lang="es-419"/>
          </a:p>
        </p:txBody>
      </p:sp>
      <p:sp>
        <p:nvSpPr>
          <p:cNvPr id="166928" name="Straight Connector 4294967295"/>
          <p:cNvSpPr>
            <a:spLocks noChangeShapeType="1"/>
          </p:cNvSpPr>
          <p:nvPr/>
        </p:nvSpPr>
        <p:spPr bwMode="auto">
          <a:xfrm flipV="1">
            <a:off x="4038600" y="4572000"/>
            <a:ext cx="533400" cy="45720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1425" tIns="45713" rIns="91425" bIns="45713"/>
          <a:lstStyle/>
          <a:p>
            <a:endParaRPr lang="es-419"/>
          </a:p>
        </p:txBody>
      </p:sp>
      <p:sp>
        <p:nvSpPr>
          <p:cNvPr id="166929" name="Straight Connector 4294967295"/>
          <p:cNvSpPr>
            <a:spLocks noChangeShapeType="1"/>
          </p:cNvSpPr>
          <p:nvPr/>
        </p:nvSpPr>
        <p:spPr bwMode="auto">
          <a:xfrm flipH="1" flipV="1">
            <a:off x="2286000" y="4572000"/>
            <a:ext cx="1600200" cy="45720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1425" tIns="45713" rIns="91425" bIns="45713"/>
          <a:lstStyle/>
          <a:p>
            <a:endParaRPr lang="es-419"/>
          </a:p>
        </p:txBody>
      </p:sp>
      <p:sp>
        <p:nvSpPr>
          <p:cNvPr id="166930" name="Straight Connector 4294967295"/>
          <p:cNvSpPr>
            <a:spLocks noChangeShapeType="1"/>
          </p:cNvSpPr>
          <p:nvPr/>
        </p:nvSpPr>
        <p:spPr bwMode="auto">
          <a:xfrm flipV="1">
            <a:off x="2286000" y="3657600"/>
            <a:ext cx="0" cy="45720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1425" tIns="45713" rIns="91425" bIns="45713"/>
          <a:lstStyle/>
          <a:p>
            <a:endParaRPr lang="es-419"/>
          </a:p>
        </p:txBody>
      </p:sp>
      <p:sp>
        <p:nvSpPr>
          <p:cNvPr id="166931" name="Straight Connector 4294967295"/>
          <p:cNvSpPr>
            <a:spLocks noChangeShapeType="1"/>
          </p:cNvSpPr>
          <p:nvPr/>
        </p:nvSpPr>
        <p:spPr bwMode="auto">
          <a:xfrm flipV="1">
            <a:off x="2286000" y="2743200"/>
            <a:ext cx="0" cy="45720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1425" tIns="45713" rIns="91425" bIns="45713"/>
          <a:lstStyle/>
          <a:p>
            <a:endParaRPr lang="es-419"/>
          </a:p>
        </p:txBody>
      </p:sp>
      <p:sp>
        <p:nvSpPr>
          <p:cNvPr id="166932" name="Rectangle 4294967295"/>
          <p:cNvSpPr>
            <a:spLocks noChangeArrowheads="1"/>
          </p:cNvSpPr>
          <p:nvPr/>
        </p:nvSpPr>
        <p:spPr bwMode="auto">
          <a:xfrm>
            <a:off x="6477000" y="1981200"/>
            <a:ext cx="990600" cy="304800"/>
          </a:xfrm>
          <a:prstGeom prst="rect">
            <a:avLst/>
          </a:prstGeom>
          <a:gradFill rotWithShape="1">
            <a:gsLst>
              <a:gs pos="0">
                <a:schemeClr val="hlink">
                  <a:gamma/>
                  <a:shade val="46275"/>
                  <a:invGamma/>
                  <a:alpha val="60001"/>
                </a:schemeClr>
              </a:gs>
              <a:gs pos="50000">
                <a:schemeClr val="hlink">
                  <a:alpha val="30000"/>
                </a:schemeClr>
              </a:gs>
              <a:gs pos="100000">
                <a:schemeClr val="hlink">
                  <a:gamma/>
                  <a:shade val="46275"/>
                  <a:invGamma/>
                  <a:alpha val="60001"/>
                </a:schemeClr>
              </a:gs>
            </a:gsLst>
            <a:lin ang="2700000" scaled="1"/>
          </a:gradFill>
          <a:ln w="9525" cap="flat" cmpd="sng" algn="ctr">
            <a:solidFill>
              <a:schemeClr val="hlink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lIns="91425" tIns="45713" rIns="91425" bIns="45713" anchor="ctr"/>
          <a:lstStyle/>
          <a:p>
            <a:pPr>
              <a:defRPr/>
            </a:pPr>
            <a:endParaRPr lang="en-US" sz="1100" dirty="0">
              <a:solidFill>
                <a:srgbClr val="000000"/>
              </a:solidFill>
            </a:endParaRPr>
          </a:p>
        </p:txBody>
      </p:sp>
      <p:sp>
        <p:nvSpPr>
          <p:cNvPr id="166933" name="TextBox 4294967295"/>
          <p:cNvSpPr txBox="1">
            <a:spLocks noChangeArrowheads="1"/>
          </p:cNvSpPr>
          <p:nvPr/>
        </p:nvSpPr>
        <p:spPr bwMode="auto">
          <a:xfrm>
            <a:off x="6553200" y="1981200"/>
            <a:ext cx="838200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13" rIns="91425" bIns="45713" anchor="ctr" anchorCtr="1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s-419" sz="1100">
                <a:latin typeface="+mn-lt"/>
              </a:rPr>
              <a:t>Country</a:t>
            </a:r>
          </a:p>
        </p:txBody>
      </p:sp>
      <p:sp>
        <p:nvSpPr>
          <p:cNvPr id="166934" name="Rectangle 4294967295"/>
          <p:cNvSpPr>
            <a:spLocks noChangeArrowheads="1"/>
          </p:cNvSpPr>
          <p:nvPr/>
        </p:nvSpPr>
        <p:spPr bwMode="auto">
          <a:xfrm>
            <a:off x="6477000" y="2438400"/>
            <a:ext cx="990600" cy="304800"/>
          </a:xfrm>
          <a:prstGeom prst="rect">
            <a:avLst/>
          </a:prstGeom>
          <a:gradFill rotWithShape="1">
            <a:gsLst>
              <a:gs pos="0">
                <a:schemeClr val="hlink">
                  <a:gamma/>
                  <a:shade val="46275"/>
                  <a:invGamma/>
                  <a:alpha val="60001"/>
                </a:schemeClr>
              </a:gs>
              <a:gs pos="50000">
                <a:schemeClr val="hlink">
                  <a:alpha val="30000"/>
                </a:schemeClr>
              </a:gs>
              <a:gs pos="100000">
                <a:schemeClr val="hlink">
                  <a:gamma/>
                  <a:shade val="46275"/>
                  <a:invGamma/>
                  <a:alpha val="60001"/>
                </a:schemeClr>
              </a:gs>
            </a:gsLst>
            <a:lin ang="2700000" scaled="1"/>
          </a:gradFill>
          <a:ln w="9525" cap="flat" cmpd="sng" algn="ctr">
            <a:solidFill>
              <a:schemeClr val="hlink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lIns="91425" tIns="45713" rIns="91425" bIns="45713" anchor="ctr"/>
          <a:lstStyle/>
          <a:p>
            <a:pPr>
              <a:defRPr/>
            </a:pPr>
            <a:endParaRPr lang="en-US" sz="1100" dirty="0">
              <a:solidFill>
                <a:srgbClr val="000000"/>
              </a:solidFill>
            </a:endParaRPr>
          </a:p>
        </p:txBody>
      </p:sp>
      <p:sp>
        <p:nvSpPr>
          <p:cNvPr id="166935" name="TextBox 4294967295"/>
          <p:cNvSpPr txBox="1">
            <a:spLocks noChangeArrowheads="1"/>
          </p:cNvSpPr>
          <p:nvPr/>
        </p:nvSpPr>
        <p:spPr bwMode="auto">
          <a:xfrm>
            <a:off x="6553200" y="2438400"/>
            <a:ext cx="838200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13" rIns="91425" bIns="45713" anchor="ctr" anchorCtr="1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s-419" sz="1100">
                <a:latin typeface="+mn-lt"/>
              </a:rPr>
              <a:t>State</a:t>
            </a:r>
          </a:p>
        </p:txBody>
      </p:sp>
      <p:sp>
        <p:nvSpPr>
          <p:cNvPr id="166936" name="Rectangle 4294967295"/>
          <p:cNvSpPr>
            <a:spLocks noChangeArrowheads="1"/>
          </p:cNvSpPr>
          <p:nvPr/>
        </p:nvSpPr>
        <p:spPr bwMode="auto">
          <a:xfrm>
            <a:off x="6477000" y="2895600"/>
            <a:ext cx="990600" cy="304800"/>
          </a:xfrm>
          <a:prstGeom prst="rect">
            <a:avLst/>
          </a:prstGeom>
          <a:gradFill rotWithShape="1">
            <a:gsLst>
              <a:gs pos="0">
                <a:schemeClr val="hlink">
                  <a:gamma/>
                  <a:shade val="46275"/>
                  <a:invGamma/>
                  <a:alpha val="60001"/>
                </a:schemeClr>
              </a:gs>
              <a:gs pos="50000">
                <a:schemeClr val="hlink">
                  <a:alpha val="30000"/>
                </a:schemeClr>
              </a:gs>
              <a:gs pos="100000">
                <a:schemeClr val="hlink">
                  <a:gamma/>
                  <a:shade val="46275"/>
                  <a:invGamma/>
                  <a:alpha val="60001"/>
                </a:schemeClr>
              </a:gs>
            </a:gsLst>
            <a:lin ang="2700000" scaled="1"/>
          </a:gradFill>
          <a:ln w="9525" cap="flat" cmpd="sng" algn="ctr">
            <a:solidFill>
              <a:schemeClr val="hlink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lIns="91425" tIns="45713" rIns="91425" bIns="45713" anchor="ctr"/>
          <a:lstStyle/>
          <a:p>
            <a:pPr>
              <a:defRPr/>
            </a:pPr>
            <a:endParaRPr lang="en-US" sz="1100" dirty="0">
              <a:solidFill>
                <a:srgbClr val="000000"/>
              </a:solidFill>
            </a:endParaRPr>
          </a:p>
        </p:txBody>
      </p:sp>
      <p:sp>
        <p:nvSpPr>
          <p:cNvPr id="166937" name="TextBox 4294967295"/>
          <p:cNvSpPr txBox="1">
            <a:spLocks noChangeArrowheads="1"/>
          </p:cNvSpPr>
          <p:nvPr/>
        </p:nvSpPr>
        <p:spPr bwMode="auto">
          <a:xfrm>
            <a:off x="6553200" y="2895600"/>
            <a:ext cx="838200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13" rIns="91425" bIns="45713" anchor="ctr" anchorCtr="1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s-419" sz="1100">
                <a:latin typeface="+mn-lt"/>
              </a:rPr>
              <a:t>City</a:t>
            </a:r>
          </a:p>
        </p:txBody>
      </p:sp>
      <p:sp>
        <p:nvSpPr>
          <p:cNvPr id="166938" name="Rectangle 4294967295"/>
          <p:cNvSpPr>
            <a:spLocks noChangeArrowheads="1"/>
          </p:cNvSpPr>
          <p:nvPr/>
        </p:nvSpPr>
        <p:spPr bwMode="auto">
          <a:xfrm>
            <a:off x="6477000" y="3352800"/>
            <a:ext cx="990600" cy="304800"/>
          </a:xfrm>
          <a:prstGeom prst="rect">
            <a:avLst/>
          </a:prstGeom>
          <a:gradFill rotWithShape="1">
            <a:gsLst>
              <a:gs pos="0">
                <a:schemeClr val="hlink">
                  <a:gamma/>
                  <a:shade val="46275"/>
                  <a:invGamma/>
                  <a:alpha val="60001"/>
                </a:schemeClr>
              </a:gs>
              <a:gs pos="50000">
                <a:schemeClr val="hlink">
                  <a:alpha val="30000"/>
                </a:schemeClr>
              </a:gs>
              <a:gs pos="100000">
                <a:schemeClr val="hlink">
                  <a:gamma/>
                  <a:shade val="46275"/>
                  <a:invGamma/>
                  <a:alpha val="60001"/>
                </a:schemeClr>
              </a:gs>
            </a:gsLst>
            <a:lin ang="2700000" scaled="1"/>
          </a:gradFill>
          <a:ln w="9525" cap="flat" cmpd="sng" algn="ctr">
            <a:solidFill>
              <a:schemeClr val="hlink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lIns="91425" tIns="45713" rIns="91425" bIns="45713" anchor="ctr"/>
          <a:lstStyle/>
          <a:p>
            <a:pPr>
              <a:defRPr/>
            </a:pPr>
            <a:endParaRPr lang="en-US" sz="1100" dirty="0">
              <a:solidFill>
                <a:srgbClr val="000000"/>
              </a:solidFill>
            </a:endParaRPr>
          </a:p>
        </p:txBody>
      </p:sp>
      <p:sp>
        <p:nvSpPr>
          <p:cNvPr id="166939" name="TextBox 4294967295"/>
          <p:cNvSpPr txBox="1">
            <a:spLocks noChangeArrowheads="1"/>
          </p:cNvSpPr>
          <p:nvPr/>
        </p:nvSpPr>
        <p:spPr bwMode="auto">
          <a:xfrm>
            <a:off x="6553200" y="3268333"/>
            <a:ext cx="838200" cy="4308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13" rIns="91425" bIns="45713" anchor="ctr" anchorCtr="1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s-419" sz="1100">
                <a:latin typeface="+mn-lt"/>
              </a:rPr>
              <a:t>Customer</a:t>
            </a:r>
          </a:p>
        </p:txBody>
      </p:sp>
      <p:sp>
        <p:nvSpPr>
          <p:cNvPr id="166940" name="Rectangle 4294967295"/>
          <p:cNvSpPr>
            <a:spLocks noChangeArrowheads="1"/>
          </p:cNvSpPr>
          <p:nvPr/>
        </p:nvSpPr>
        <p:spPr bwMode="auto">
          <a:xfrm>
            <a:off x="6400800" y="1905000"/>
            <a:ext cx="1143000" cy="1828800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1425" tIns="45713" rIns="91425" bIns="45713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GB" altLang="es-419" sz="110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166941" name="Straight Connector 4294967295"/>
          <p:cNvSpPr>
            <a:spLocks noChangeShapeType="1"/>
          </p:cNvSpPr>
          <p:nvPr/>
        </p:nvSpPr>
        <p:spPr bwMode="auto">
          <a:xfrm>
            <a:off x="7010400" y="2286000"/>
            <a:ext cx="0" cy="15240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1425" tIns="45713" rIns="91425" bIns="45713"/>
          <a:lstStyle/>
          <a:p>
            <a:endParaRPr lang="es-419"/>
          </a:p>
        </p:txBody>
      </p:sp>
      <p:sp>
        <p:nvSpPr>
          <p:cNvPr id="166942" name="Straight Connector 4294967295"/>
          <p:cNvSpPr>
            <a:spLocks noChangeShapeType="1"/>
          </p:cNvSpPr>
          <p:nvPr/>
        </p:nvSpPr>
        <p:spPr bwMode="auto">
          <a:xfrm>
            <a:off x="7010400" y="2743200"/>
            <a:ext cx="0" cy="15240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1425" tIns="45713" rIns="91425" bIns="45713"/>
          <a:lstStyle/>
          <a:p>
            <a:endParaRPr lang="es-419"/>
          </a:p>
        </p:txBody>
      </p:sp>
      <p:sp>
        <p:nvSpPr>
          <p:cNvPr id="166943" name="Straight Connector 4294967295"/>
          <p:cNvSpPr>
            <a:spLocks noChangeShapeType="1"/>
          </p:cNvSpPr>
          <p:nvPr/>
        </p:nvSpPr>
        <p:spPr bwMode="auto">
          <a:xfrm>
            <a:off x="7010400" y="3200400"/>
            <a:ext cx="0" cy="15240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1425" tIns="45713" rIns="91425" bIns="45713"/>
          <a:lstStyle/>
          <a:p>
            <a:endParaRPr lang="es-419"/>
          </a:p>
        </p:txBody>
      </p:sp>
      <p:sp>
        <p:nvSpPr>
          <p:cNvPr id="166944" name="Rectangle 4294967295"/>
          <p:cNvSpPr>
            <a:spLocks noChangeArrowheads="1"/>
          </p:cNvSpPr>
          <p:nvPr/>
        </p:nvSpPr>
        <p:spPr bwMode="auto">
          <a:xfrm>
            <a:off x="7924800" y="2895600"/>
            <a:ext cx="990600" cy="304800"/>
          </a:xfrm>
          <a:prstGeom prst="rect">
            <a:avLst/>
          </a:prstGeom>
          <a:gradFill rotWithShape="1">
            <a:gsLst>
              <a:gs pos="0">
                <a:schemeClr val="hlink">
                  <a:gamma/>
                  <a:shade val="46275"/>
                  <a:invGamma/>
                  <a:alpha val="60001"/>
                </a:schemeClr>
              </a:gs>
              <a:gs pos="50000">
                <a:schemeClr val="hlink">
                  <a:alpha val="30000"/>
                </a:schemeClr>
              </a:gs>
              <a:gs pos="100000">
                <a:schemeClr val="hlink">
                  <a:gamma/>
                  <a:shade val="46275"/>
                  <a:invGamma/>
                  <a:alpha val="60001"/>
                </a:schemeClr>
              </a:gs>
            </a:gsLst>
            <a:lin ang="2700000" scaled="1"/>
          </a:gradFill>
          <a:ln w="9525" cap="flat" cmpd="sng" algn="ctr">
            <a:solidFill>
              <a:schemeClr val="hlink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lIns="91425" tIns="45713" rIns="91425" bIns="45713" anchor="ctr"/>
          <a:lstStyle/>
          <a:p>
            <a:pPr>
              <a:defRPr/>
            </a:pPr>
            <a:endParaRPr lang="en-US" sz="1100" dirty="0">
              <a:solidFill>
                <a:srgbClr val="000000"/>
              </a:solidFill>
            </a:endParaRPr>
          </a:p>
        </p:txBody>
      </p:sp>
      <p:sp>
        <p:nvSpPr>
          <p:cNvPr id="166945" name="TextBox 4294967295"/>
          <p:cNvSpPr txBox="1">
            <a:spLocks noChangeArrowheads="1"/>
          </p:cNvSpPr>
          <p:nvPr/>
        </p:nvSpPr>
        <p:spPr bwMode="auto">
          <a:xfrm>
            <a:off x="8001000" y="2895600"/>
            <a:ext cx="838200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13" rIns="91425" bIns="45713" anchor="ctr" anchorCtr="1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s-419" sz="1100">
                <a:latin typeface="+mn-lt"/>
              </a:rPr>
              <a:t>Gender</a:t>
            </a:r>
          </a:p>
        </p:txBody>
      </p:sp>
      <p:sp>
        <p:nvSpPr>
          <p:cNvPr id="166946" name="Rectangle 4294967295"/>
          <p:cNvSpPr>
            <a:spLocks noChangeArrowheads="1"/>
          </p:cNvSpPr>
          <p:nvPr/>
        </p:nvSpPr>
        <p:spPr bwMode="auto">
          <a:xfrm>
            <a:off x="7924800" y="3352800"/>
            <a:ext cx="990600" cy="304800"/>
          </a:xfrm>
          <a:prstGeom prst="rect">
            <a:avLst/>
          </a:prstGeom>
          <a:gradFill rotWithShape="1">
            <a:gsLst>
              <a:gs pos="0">
                <a:schemeClr val="hlink">
                  <a:gamma/>
                  <a:shade val="46275"/>
                  <a:invGamma/>
                  <a:alpha val="60001"/>
                </a:schemeClr>
              </a:gs>
              <a:gs pos="50000">
                <a:schemeClr val="hlink">
                  <a:alpha val="30000"/>
                </a:schemeClr>
              </a:gs>
              <a:gs pos="100000">
                <a:schemeClr val="hlink">
                  <a:gamma/>
                  <a:shade val="46275"/>
                  <a:invGamma/>
                  <a:alpha val="60001"/>
                </a:schemeClr>
              </a:gs>
            </a:gsLst>
            <a:lin ang="2700000" scaled="1"/>
          </a:gradFill>
          <a:ln w="9525" cap="flat" cmpd="sng" algn="ctr">
            <a:solidFill>
              <a:schemeClr val="hlink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lIns="91425" tIns="45713" rIns="91425" bIns="45713" anchor="ctr"/>
          <a:lstStyle/>
          <a:p>
            <a:pPr>
              <a:defRPr/>
            </a:pPr>
            <a:endParaRPr lang="en-US" sz="1100" dirty="0">
              <a:solidFill>
                <a:srgbClr val="000000"/>
              </a:solidFill>
            </a:endParaRPr>
          </a:p>
        </p:txBody>
      </p:sp>
      <p:sp>
        <p:nvSpPr>
          <p:cNvPr id="166947" name="TextBox 4294967295"/>
          <p:cNvSpPr txBox="1">
            <a:spLocks noChangeArrowheads="1"/>
          </p:cNvSpPr>
          <p:nvPr/>
        </p:nvSpPr>
        <p:spPr bwMode="auto">
          <a:xfrm>
            <a:off x="8001000" y="3268333"/>
            <a:ext cx="838200" cy="4308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13" rIns="91425" bIns="45713" anchor="ctr" anchorCtr="1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s-419" sz="1100">
                <a:latin typeface="+mn-lt"/>
              </a:rPr>
              <a:t>Customer</a:t>
            </a:r>
          </a:p>
        </p:txBody>
      </p:sp>
      <p:sp>
        <p:nvSpPr>
          <p:cNvPr id="166948" name="Rectangle 4294967295"/>
          <p:cNvSpPr>
            <a:spLocks noChangeArrowheads="1"/>
          </p:cNvSpPr>
          <p:nvPr/>
        </p:nvSpPr>
        <p:spPr bwMode="auto">
          <a:xfrm>
            <a:off x="7848600" y="2819400"/>
            <a:ext cx="1143000" cy="914400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1425" tIns="45713" rIns="91425" bIns="45713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GB" altLang="es-419" sz="110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166949" name="Straight Connector 4294967295"/>
          <p:cNvSpPr>
            <a:spLocks noChangeShapeType="1"/>
          </p:cNvSpPr>
          <p:nvPr/>
        </p:nvSpPr>
        <p:spPr bwMode="auto">
          <a:xfrm>
            <a:off x="8458200" y="3200400"/>
            <a:ext cx="0" cy="15240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1425" tIns="45713" rIns="91425" bIns="45713"/>
          <a:lstStyle/>
          <a:p>
            <a:endParaRPr lang="es-419"/>
          </a:p>
        </p:txBody>
      </p:sp>
      <p:sp>
        <p:nvSpPr>
          <p:cNvPr id="166950" name="Rectangle 4294967295"/>
          <p:cNvSpPr>
            <a:spLocks noChangeArrowheads="1"/>
          </p:cNvSpPr>
          <p:nvPr/>
        </p:nvSpPr>
        <p:spPr bwMode="auto">
          <a:xfrm>
            <a:off x="9372600" y="2438400"/>
            <a:ext cx="990600" cy="304800"/>
          </a:xfrm>
          <a:prstGeom prst="rect">
            <a:avLst/>
          </a:prstGeom>
          <a:gradFill rotWithShape="1">
            <a:gsLst>
              <a:gs pos="0">
                <a:schemeClr val="hlink">
                  <a:gamma/>
                  <a:shade val="46275"/>
                  <a:invGamma/>
                  <a:alpha val="60001"/>
                </a:schemeClr>
              </a:gs>
              <a:gs pos="50000">
                <a:schemeClr val="hlink">
                  <a:alpha val="30000"/>
                </a:schemeClr>
              </a:gs>
              <a:gs pos="100000">
                <a:schemeClr val="hlink">
                  <a:gamma/>
                  <a:shade val="46275"/>
                  <a:invGamma/>
                  <a:alpha val="60001"/>
                </a:schemeClr>
              </a:gs>
            </a:gsLst>
            <a:lin ang="2700000" scaled="1"/>
          </a:gradFill>
          <a:ln w="9525" cap="flat" cmpd="sng" algn="ctr">
            <a:solidFill>
              <a:schemeClr val="hlink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lIns="91425" tIns="45713" rIns="91425" bIns="45713" anchor="ctr"/>
          <a:lstStyle/>
          <a:p>
            <a:pPr>
              <a:defRPr/>
            </a:pPr>
            <a:endParaRPr lang="en-US" sz="1100" dirty="0">
              <a:solidFill>
                <a:srgbClr val="000000"/>
              </a:solidFill>
            </a:endParaRPr>
          </a:p>
        </p:txBody>
      </p:sp>
      <p:sp>
        <p:nvSpPr>
          <p:cNvPr id="166951" name="TextBox 4294967295"/>
          <p:cNvSpPr txBox="1">
            <a:spLocks noChangeArrowheads="1"/>
          </p:cNvSpPr>
          <p:nvPr/>
        </p:nvSpPr>
        <p:spPr bwMode="auto">
          <a:xfrm>
            <a:off x="9448800" y="2438400"/>
            <a:ext cx="838200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13" rIns="91425" bIns="45713" anchor="ctr" anchorCtr="1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s-419" sz="1100">
                <a:latin typeface="+mn-lt"/>
              </a:rPr>
              <a:t>Marital</a:t>
            </a:r>
          </a:p>
        </p:txBody>
      </p:sp>
      <p:sp>
        <p:nvSpPr>
          <p:cNvPr id="166952" name="Rectangle 4294967295"/>
          <p:cNvSpPr>
            <a:spLocks noChangeArrowheads="1"/>
          </p:cNvSpPr>
          <p:nvPr/>
        </p:nvSpPr>
        <p:spPr bwMode="auto">
          <a:xfrm>
            <a:off x="9372600" y="2895600"/>
            <a:ext cx="990600" cy="304800"/>
          </a:xfrm>
          <a:prstGeom prst="rect">
            <a:avLst/>
          </a:prstGeom>
          <a:gradFill rotWithShape="1">
            <a:gsLst>
              <a:gs pos="0">
                <a:schemeClr val="hlink">
                  <a:gamma/>
                  <a:shade val="46275"/>
                  <a:invGamma/>
                  <a:alpha val="60001"/>
                </a:schemeClr>
              </a:gs>
              <a:gs pos="50000">
                <a:schemeClr val="hlink">
                  <a:alpha val="30000"/>
                </a:schemeClr>
              </a:gs>
              <a:gs pos="100000">
                <a:schemeClr val="hlink">
                  <a:gamma/>
                  <a:shade val="46275"/>
                  <a:invGamma/>
                  <a:alpha val="60001"/>
                </a:schemeClr>
              </a:gs>
            </a:gsLst>
            <a:lin ang="2700000" scaled="1"/>
          </a:gradFill>
          <a:ln w="9525" cap="flat" cmpd="sng" algn="ctr">
            <a:solidFill>
              <a:schemeClr val="hlink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lIns="91425" tIns="45713" rIns="91425" bIns="45713" anchor="ctr"/>
          <a:lstStyle/>
          <a:p>
            <a:pPr>
              <a:defRPr/>
            </a:pPr>
            <a:endParaRPr lang="en-US" sz="1100" dirty="0">
              <a:solidFill>
                <a:srgbClr val="000000"/>
              </a:solidFill>
            </a:endParaRPr>
          </a:p>
        </p:txBody>
      </p:sp>
      <p:sp>
        <p:nvSpPr>
          <p:cNvPr id="166953" name="TextBox 4294967295"/>
          <p:cNvSpPr txBox="1">
            <a:spLocks noChangeArrowheads="1"/>
          </p:cNvSpPr>
          <p:nvPr/>
        </p:nvSpPr>
        <p:spPr bwMode="auto">
          <a:xfrm>
            <a:off x="9448800" y="2895600"/>
            <a:ext cx="838200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13" rIns="91425" bIns="45713" anchor="ctr" anchorCtr="1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s-419" sz="1100">
                <a:latin typeface="+mn-lt"/>
              </a:rPr>
              <a:t>Gender</a:t>
            </a:r>
          </a:p>
        </p:txBody>
      </p:sp>
      <p:sp>
        <p:nvSpPr>
          <p:cNvPr id="166954" name="Rectangle 4294967295"/>
          <p:cNvSpPr>
            <a:spLocks noChangeArrowheads="1"/>
          </p:cNvSpPr>
          <p:nvPr/>
        </p:nvSpPr>
        <p:spPr bwMode="auto">
          <a:xfrm>
            <a:off x="9372600" y="3352800"/>
            <a:ext cx="990600" cy="304800"/>
          </a:xfrm>
          <a:prstGeom prst="rect">
            <a:avLst/>
          </a:prstGeom>
          <a:gradFill rotWithShape="1">
            <a:gsLst>
              <a:gs pos="0">
                <a:schemeClr val="hlink">
                  <a:gamma/>
                  <a:shade val="46275"/>
                  <a:invGamma/>
                  <a:alpha val="60001"/>
                </a:schemeClr>
              </a:gs>
              <a:gs pos="50000">
                <a:schemeClr val="hlink">
                  <a:alpha val="30000"/>
                </a:schemeClr>
              </a:gs>
              <a:gs pos="100000">
                <a:schemeClr val="hlink">
                  <a:gamma/>
                  <a:shade val="46275"/>
                  <a:invGamma/>
                  <a:alpha val="60001"/>
                </a:schemeClr>
              </a:gs>
            </a:gsLst>
            <a:lin ang="2700000" scaled="1"/>
          </a:gradFill>
          <a:ln w="9525" cap="flat" cmpd="sng" algn="ctr">
            <a:solidFill>
              <a:schemeClr val="hlink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lIns="91425" tIns="45713" rIns="91425" bIns="45713" anchor="ctr"/>
          <a:lstStyle/>
          <a:p>
            <a:pPr>
              <a:defRPr/>
            </a:pPr>
            <a:endParaRPr lang="en-US" sz="1100" dirty="0">
              <a:solidFill>
                <a:srgbClr val="000000"/>
              </a:solidFill>
            </a:endParaRPr>
          </a:p>
        </p:txBody>
      </p:sp>
      <p:sp>
        <p:nvSpPr>
          <p:cNvPr id="166955" name="TextBox 4294967295"/>
          <p:cNvSpPr txBox="1">
            <a:spLocks noChangeArrowheads="1"/>
          </p:cNvSpPr>
          <p:nvPr/>
        </p:nvSpPr>
        <p:spPr bwMode="auto">
          <a:xfrm>
            <a:off x="9448800" y="3268333"/>
            <a:ext cx="838200" cy="4308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13" rIns="91425" bIns="45713" anchor="ctr" anchorCtr="1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s-419" sz="1100">
                <a:latin typeface="+mn-lt"/>
              </a:rPr>
              <a:t>Customer</a:t>
            </a:r>
          </a:p>
        </p:txBody>
      </p:sp>
      <p:sp>
        <p:nvSpPr>
          <p:cNvPr id="166956" name="Rectangle 4294967295"/>
          <p:cNvSpPr>
            <a:spLocks noChangeArrowheads="1"/>
          </p:cNvSpPr>
          <p:nvPr/>
        </p:nvSpPr>
        <p:spPr bwMode="auto">
          <a:xfrm>
            <a:off x="9296400" y="2362200"/>
            <a:ext cx="1143000" cy="1371600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1425" tIns="45713" rIns="91425" bIns="45713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GB" altLang="es-419" sz="110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166957" name="Straight Connector 4294967295"/>
          <p:cNvSpPr>
            <a:spLocks noChangeShapeType="1"/>
          </p:cNvSpPr>
          <p:nvPr/>
        </p:nvSpPr>
        <p:spPr bwMode="auto">
          <a:xfrm>
            <a:off x="9906000" y="2743200"/>
            <a:ext cx="0" cy="15240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1425" tIns="45713" rIns="91425" bIns="45713"/>
          <a:lstStyle/>
          <a:p>
            <a:endParaRPr lang="es-419"/>
          </a:p>
        </p:txBody>
      </p:sp>
      <p:sp>
        <p:nvSpPr>
          <p:cNvPr id="166958" name="Straight Connector 4294967295"/>
          <p:cNvSpPr>
            <a:spLocks noChangeShapeType="1"/>
          </p:cNvSpPr>
          <p:nvPr/>
        </p:nvSpPr>
        <p:spPr bwMode="auto">
          <a:xfrm>
            <a:off x="9906000" y="3200400"/>
            <a:ext cx="0" cy="15240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1425" tIns="45713" rIns="91425" bIns="45713"/>
          <a:lstStyle/>
          <a:p>
            <a:endParaRPr lang="es-419"/>
          </a:p>
        </p:txBody>
      </p:sp>
      <p:sp>
        <p:nvSpPr>
          <p:cNvPr id="166959" name="Rectangle 4294967295"/>
          <p:cNvSpPr>
            <a:spLocks noChangeArrowheads="1"/>
          </p:cNvSpPr>
          <p:nvPr/>
        </p:nvSpPr>
        <p:spPr bwMode="auto">
          <a:xfrm>
            <a:off x="6477000" y="4191000"/>
            <a:ext cx="990600" cy="304800"/>
          </a:xfrm>
          <a:prstGeom prst="rect">
            <a:avLst/>
          </a:prstGeom>
          <a:gradFill rotWithShape="1">
            <a:gsLst>
              <a:gs pos="0">
                <a:schemeClr val="accent2">
                  <a:gamma/>
                  <a:shade val="46275"/>
                  <a:invGamma/>
                </a:schemeClr>
              </a:gs>
              <a:gs pos="50000">
                <a:schemeClr val="accent2">
                  <a:alpha val="60001"/>
                </a:schemeClr>
              </a:gs>
              <a:gs pos="100000">
                <a:schemeClr val="accent2">
                  <a:gamma/>
                  <a:shade val="46275"/>
                  <a:invGamma/>
                </a:schemeClr>
              </a:gs>
            </a:gsLst>
            <a:lin ang="2700000" scaled="1"/>
          </a:gradFill>
          <a:ln w="9525" cap="flat" cmpd="sng" algn="ctr">
            <a:solidFill>
              <a:schemeClr val="accent2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lIns="91425" tIns="45713" rIns="91425" bIns="45713" anchor="ctr"/>
          <a:lstStyle/>
          <a:p>
            <a:pPr>
              <a:defRPr/>
            </a:pPr>
            <a:endParaRPr lang="en-US" sz="1100" dirty="0">
              <a:solidFill>
                <a:srgbClr val="000000"/>
              </a:solidFill>
            </a:endParaRPr>
          </a:p>
        </p:txBody>
      </p:sp>
      <p:sp>
        <p:nvSpPr>
          <p:cNvPr id="166960" name="TextBox 4294967295"/>
          <p:cNvSpPr txBox="1">
            <a:spLocks noChangeArrowheads="1"/>
          </p:cNvSpPr>
          <p:nvPr/>
        </p:nvSpPr>
        <p:spPr bwMode="auto">
          <a:xfrm>
            <a:off x="6553200" y="4106533"/>
            <a:ext cx="838200" cy="4308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13" rIns="91425" bIns="45713" anchor="ctr" anchorCtr="1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s-419" sz="1100">
                <a:latin typeface="+mn-lt"/>
              </a:rPr>
              <a:t>Customer</a:t>
            </a:r>
          </a:p>
        </p:txBody>
      </p:sp>
      <p:sp>
        <p:nvSpPr>
          <p:cNvPr id="166961" name="Rectangle 4294967295"/>
          <p:cNvSpPr>
            <a:spLocks noChangeArrowheads="1"/>
          </p:cNvSpPr>
          <p:nvPr/>
        </p:nvSpPr>
        <p:spPr bwMode="auto">
          <a:xfrm>
            <a:off x="6400800" y="4114800"/>
            <a:ext cx="1143000" cy="457200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1425" tIns="45713" rIns="91425" bIns="45713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GB" altLang="es-419" sz="110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166962" name="Rectangle 4294967295"/>
          <p:cNvSpPr>
            <a:spLocks noChangeArrowheads="1"/>
          </p:cNvSpPr>
          <p:nvPr/>
        </p:nvSpPr>
        <p:spPr bwMode="auto">
          <a:xfrm>
            <a:off x="6477000" y="5029200"/>
            <a:ext cx="990600" cy="304800"/>
          </a:xfrm>
          <a:prstGeom prst="rect">
            <a:avLst/>
          </a:prstGeom>
          <a:gradFill rotWithShape="1">
            <a:gsLst>
              <a:gs pos="0">
                <a:schemeClr val="accent2">
                  <a:gamma/>
                  <a:shade val="46275"/>
                  <a:invGamma/>
                </a:schemeClr>
              </a:gs>
              <a:gs pos="50000">
                <a:schemeClr val="accent2">
                  <a:alpha val="60001"/>
                </a:schemeClr>
              </a:gs>
              <a:gs pos="100000">
                <a:schemeClr val="accent2">
                  <a:gamma/>
                  <a:shade val="46275"/>
                  <a:invGamma/>
                </a:schemeClr>
              </a:gs>
            </a:gsLst>
            <a:lin ang="2700000" scaled="1"/>
          </a:gradFill>
          <a:ln w="9525" cap="flat" cmpd="sng" algn="ctr">
            <a:solidFill>
              <a:schemeClr val="accent2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lIns="91425" tIns="45713" rIns="91425" bIns="45713" anchor="ctr"/>
          <a:lstStyle/>
          <a:p>
            <a:pPr>
              <a:defRPr/>
            </a:pPr>
            <a:endParaRPr lang="en-US" sz="1100" dirty="0">
              <a:solidFill>
                <a:srgbClr val="000000"/>
              </a:solidFill>
            </a:endParaRPr>
          </a:p>
        </p:txBody>
      </p:sp>
      <p:sp>
        <p:nvSpPr>
          <p:cNvPr id="166963" name="TextBox 4294967295"/>
          <p:cNvSpPr txBox="1">
            <a:spLocks noChangeArrowheads="1"/>
          </p:cNvSpPr>
          <p:nvPr/>
        </p:nvSpPr>
        <p:spPr bwMode="auto">
          <a:xfrm>
            <a:off x="6553200" y="5029200"/>
            <a:ext cx="838200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13" rIns="91425" bIns="45713" anchor="ctr" anchorCtr="1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s-419" sz="1100">
                <a:latin typeface="+mn-lt"/>
              </a:rPr>
              <a:t>City</a:t>
            </a:r>
          </a:p>
        </p:txBody>
      </p:sp>
      <p:sp>
        <p:nvSpPr>
          <p:cNvPr id="166964" name="Rectangle 4294967295"/>
          <p:cNvSpPr>
            <a:spLocks noChangeArrowheads="1"/>
          </p:cNvSpPr>
          <p:nvPr/>
        </p:nvSpPr>
        <p:spPr bwMode="auto">
          <a:xfrm>
            <a:off x="6400800" y="4953000"/>
            <a:ext cx="1143000" cy="457200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1425" tIns="45713" rIns="91425" bIns="45713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GB" altLang="es-419" sz="110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166965" name="Rectangle 4294967295"/>
          <p:cNvSpPr>
            <a:spLocks noChangeArrowheads="1"/>
          </p:cNvSpPr>
          <p:nvPr/>
        </p:nvSpPr>
        <p:spPr bwMode="auto">
          <a:xfrm>
            <a:off x="7924800" y="4191000"/>
            <a:ext cx="990600" cy="304800"/>
          </a:xfrm>
          <a:prstGeom prst="rect">
            <a:avLst/>
          </a:prstGeom>
          <a:gradFill rotWithShape="1">
            <a:gsLst>
              <a:gs pos="0">
                <a:schemeClr val="accent2">
                  <a:gamma/>
                  <a:shade val="46275"/>
                  <a:invGamma/>
                </a:schemeClr>
              </a:gs>
              <a:gs pos="50000">
                <a:schemeClr val="accent2">
                  <a:alpha val="60001"/>
                </a:schemeClr>
              </a:gs>
              <a:gs pos="100000">
                <a:schemeClr val="accent2">
                  <a:gamma/>
                  <a:shade val="46275"/>
                  <a:invGamma/>
                </a:schemeClr>
              </a:gs>
            </a:gsLst>
            <a:lin ang="2700000" scaled="1"/>
          </a:gradFill>
          <a:ln w="9525" cap="flat" cmpd="sng" algn="ctr">
            <a:solidFill>
              <a:schemeClr val="accent2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lIns="91425" tIns="45713" rIns="91425" bIns="45713" anchor="ctr"/>
          <a:lstStyle/>
          <a:p>
            <a:pPr>
              <a:defRPr/>
            </a:pPr>
            <a:endParaRPr lang="en-US" sz="1100" dirty="0">
              <a:solidFill>
                <a:srgbClr val="000000"/>
              </a:solidFill>
            </a:endParaRPr>
          </a:p>
        </p:txBody>
      </p:sp>
      <p:sp>
        <p:nvSpPr>
          <p:cNvPr id="166966" name="TextBox 4294967295"/>
          <p:cNvSpPr txBox="1">
            <a:spLocks noChangeArrowheads="1"/>
          </p:cNvSpPr>
          <p:nvPr/>
        </p:nvSpPr>
        <p:spPr bwMode="auto">
          <a:xfrm>
            <a:off x="8001000" y="4191000"/>
            <a:ext cx="838200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13" rIns="91425" bIns="45713" anchor="ctr" anchorCtr="1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s-419" sz="1100">
                <a:latin typeface="+mn-lt"/>
              </a:rPr>
              <a:t>State</a:t>
            </a:r>
          </a:p>
        </p:txBody>
      </p:sp>
      <p:sp>
        <p:nvSpPr>
          <p:cNvPr id="166967" name="Rectangle 4294967295"/>
          <p:cNvSpPr>
            <a:spLocks noChangeArrowheads="1"/>
          </p:cNvSpPr>
          <p:nvPr/>
        </p:nvSpPr>
        <p:spPr bwMode="auto">
          <a:xfrm>
            <a:off x="7848600" y="4114800"/>
            <a:ext cx="1143000" cy="457200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1425" tIns="45713" rIns="91425" bIns="45713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GB" altLang="es-419" sz="110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166968" name="Rectangle 4294967295"/>
          <p:cNvSpPr>
            <a:spLocks noChangeArrowheads="1"/>
          </p:cNvSpPr>
          <p:nvPr/>
        </p:nvSpPr>
        <p:spPr bwMode="auto">
          <a:xfrm>
            <a:off x="7924800" y="5029200"/>
            <a:ext cx="990600" cy="304800"/>
          </a:xfrm>
          <a:prstGeom prst="rect">
            <a:avLst/>
          </a:prstGeom>
          <a:gradFill rotWithShape="1">
            <a:gsLst>
              <a:gs pos="0">
                <a:schemeClr val="accent2">
                  <a:gamma/>
                  <a:shade val="46275"/>
                  <a:invGamma/>
                </a:schemeClr>
              </a:gs>
              <a:gs pos="50000">
                <a:schemeClr val="accent2">
                  <a:alpha val="60001"/>
                </a:schemeClr>
              </a:gs>
              <a:gs pos="100000">
                <a:schemeClr val="accent2">
                  <a:gamma/>
                  <a:shade val="46275"/>
                  <a:invGamma/>
                </a:schemeClr>
              </a:gs>
            </a:gsLst>
            <a:lin ang="2700000" scaled="1"/>
          </a:gradFill>
          <a:ln w="9525" cap="flat" cmpd="sng" algn="ctr">
            <a:solidFill>
              <a:schemeClr val="accent2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lIns="91425" tIns="45713" rIns="91425" bIns="45713" anchor="ctr"/>
          <a:lstStyle/>
          <a:p>
            <a:pPr>
              <a:defRPr/>
            </a:pPr>
            <a:endParaRPr lang="en-US" sz="1100" dirty="0">
              <a:solidFill>
                <a:srgbClr val="000000"/>
              </a:solidFill>
            </a:endParaRPr>
          </a:p>
        </p:txBody>
      </p:sp>
      <p:sp>
        <p:nvSpPr>
          <p:cNvPr id="166969" name="TextBox 4294967295"/>
          <p:cNvSpPr txBox="1">
            <a:spLocks noChangeArrowheads="1"/>
          </p:cNvSpPr>
          <p:nvPr/>
        </p:nvSpPr>
        <p:spPr bwMode="auto">
          <a:xfrm>
            <a:off x="8001000" y="5029200"/>
            <a:ext cx="838200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13" rIns="91425" bIns="45713" anchor="ctr" anchorCtr="1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s-419" sz="1100">
                <a:latin typeface="+mn-lt"/>
              </a:rPr>
              <a:t>Country</a:t>
            </a:r>
          </a:p>
        </p:txBody>
      </p:sp>
      <p:sp>
        <p:nvSpPr>
          <p:cNvPr id="166970" name="Rectangle 4294967295"/>
          <p:cNvSpPr>
            <a:spLocks noChangeArrowheads="1"/>
          </p:cNvSpPr>
          <p:nvPr/>
        </p:nvSpPr>
        <p:spPr bwMode="auto">
          <a:xfrm>
            <a:off x="7848600" y="4953000"/>
            <a:ext cx="1143000" cy="457200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1425" tIns="45713" rIns="91425" bIns="45713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GB" altLang="es-419" sz="110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166971" name="Rectangle 4294967295"/>
          <p:cNvSpPr>
            <a:spLocks noChangeArrowheads="1"/>
          </p:cNvSpPr>
          <p:nvPr/>
        </p:nvSpPr>
        <p:spPr bwMode="auto">
          <a:xfrm>
            <a:off x="9372600" y="4191000"/>
            <a:ext cx="990600" cy="304800"/>
          </a:xfrm>
          <a:prstGeom prst="rect">
            <a:avLst/>
          </a:prstGeom>
          <a:gradFill rotWithShape="1">
            <a:gsLst>
              <a:gs pos="0">
                <a:schemeClr val="accent2">
                  <a:gamma/>
                  <a:shade val="46275"/>
                  <a:invGamma/>
                </a:schemeClr>
              </a:gs>
              <a:gs pos="50000">
                <a:schemeClr val="accent2">
                  <a:alpha val="60001"/>
                </a:schemeClr>
              </a:gs>
              <a:gs pos="100000">
                <a:schemeClr val="accent2">
                  <a:gamma/>
                  <a:shade val="46275"/>
                  <a:invGamma/>
                </a:schemeClr>
              </a:gs>
            </a:gsLst>
            <a:lin ang="2700000" scaled="1"/>
          </a:gradFill>
          <a:ln w="9525" cap="flat" cmpd="sng" algn="ctr">
            <a:solidFill>
              <a:schemeClr val="accent2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lIns="91425" tIns="45713" rIns="91425" bIns="45713" anchor="ctr"/>
          <a:lstStyle/>
          <a:p>
            <a:pPr>
              <a:defRPr/>
            </a:pPr>
            <a:endParaRPr lang="en-US" sz="1100" dirty="0">
              <a:solidFill>
                <a:srgbClr val="000000"/>
              </a:solidFill>
            </a:endParaRPr>
          </a:p>
        </p:txBody>
      </p:sp>
      <p:sp>
        <p:nvSpPr>
          <p:cNvPr id="166972" name="TextBox 4294967295"/>
          <p:cNvSpPr txBox="1">
            <a:spLocks noChangeArrowheads="1"/>
          </p:cNvSpPr>
          <p:nvPr/>
        </p:nvSpPr>
        <p:spPr bwMode="auto">
          <a:xfrm>
            <a:off x="9448800" y="4191000"/>
            <a:ext cx="838200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13" rIns="91425" bIns="45713" anchor="ctr" anchorCtr="1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s-419" sz="1100">
                <a:latin typeface="+mn-lt"/>
              </a:rPr>
              <a:t>Gender</a:t>
            </a:r>
          </a:p>
        </p:txBody>
      </p:sp>
      <p:sp>
        <p:nvSpPr>
          <p:cNvPr id="166973" name="Rectangle 4294967295"/>
          <p:cNvSpPr>
            <a:spLocks noChangeArrowheads="1"/>
          </p:cNvSpPr>
          <p:nvPr/>
        </p:nvSpPr>
        <p:spPr bwMode="auto">
          <a:xfrm>
            <a:off x="9296400" y="4114800"/>
            <a:ext cx="1143000" cy="457200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1425" tIns="45713" rIns="91425" bIns="45713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GB" altLang="es-419" sz="110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166974" name="Rectangle 4294967295"/>
          <p:cNvSpPr>
            <a:spLocks noChangeArrowheads="1"/>
          </p:cNvSpPr>
          <p:nvPr/>
        </p:nvSpPr>
        <p:spPr bwMode="auto">
          <a:xfrm>
            <a:off x="9372600" y="5029200"/>
            <a:ext cx="990600" cy="304800"/>
          </a:xfrm>
          <a:prstGeom prst="rect">
            <a:avLst/>
          </a:prstGeom>
          <a:gradFill rotWithShape="1">
            <a:gsLst>
              <a:gs pos="0">
                <a:schemeClr val="accent2">
                  <a:gamma/>
                  <a:shade val="46275"/>
                  <a:invGamma/>
                </a:schemeClr>
              </a:gs>
              <a:gs pos="50000">
                <a:schemeClr val="accent2">
                  <a:alpha val="60001"/>
                </a:schemeClr>
              </a:gs>
              <a:gs pos="100000">
                <a:schemeClr val="accent2">
                  <a:gamma/>
                  <a:shade val="46275"/>
                  <a:invGamma/>
                </a:schemeClr>
              </a:gs>
            </a:gsLst>
            <a:lin ang="2700000" scaled="1"/>
          </a:gradFill>
          <a:ln w="9525" cap="flat" cmpd="sng" algn="ctr">
            <a:solidFill>
              <a:schemeClr val="accent2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lIns="91425" tIns="45713" rIns="91425" bIns="45713" anchor="ctr"/>
          <a:lstStyle/>
          <a:p>
            <a:pPr>
              <a:defRPr/>
            </a:pPr>
            <a:endParaRPr lang="en-US" sz="1100" dirty="0">
              <a:solidFill>
                <a:srgbClr val="000000"/>
              </a:solidFill>
            </a:endParaRPr>
          </a:p>
        </p:txBody>
      </p:sp>
      <p:sp>
        <p:nvSpPr>
          <p:cNvPr id="166975" name="TextBox 4294967295"/>
          <p:cNvSpPr txBox="1">
            <a:spLocks noChangeArrowheads="1"/>
          </p:cNvSpPr>
          <p:nvPr/>
        </p:nvSpPr>
        <p:spPr bwMode="auto">
          <a:xfrm>
            <a:off x="9448800" y="5029200"/>
            <a:ext cx="838200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13" rIns="91425" bIns="45713" anchor="ctr" anchorCtr="1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s-419" sz="1100">
                <a:latin typeface="+mn-lt"/>
              </a:rPr>
              <a:t>Marital</a:t>
            </a:r>
          </a:p>
        </p:txBody>
      </p:sp>
      <p:sp>
        <p:nvSpPr>
          <p:cNvPr id="166976" name="Rectangle 4294967295"/>
          <p:cNvSpPr>
            <a:spLocks noChangeArrowheads="1"/>
          </p:cNvSpPr>
          <p:nvPr/>
        </p:nvSpPr>
        <p:spPr bwMode="auto">
          <a:xfrm>
            <a:off x="9296400" y="4953000"/>
            <a:ext cx="1143000" cy="457200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1425" tIns="45713" rIns="91425" bIns="45713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GB" altLang="es-419" sz="110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166977" name="TextBox 4294967295"/>
          <p:cNvSpPr txBox="1">
            <a:spLocks noChangeArrowheads="1"/>
          </p:cNvSpPr>
          <p:nvPr/>
        </p:nvSpPr>
        <p:spPr bwMode="auto">
          <a:xfrm>
            <a:off x="2971800" y="6019800"/>
            <a:ext cx="1981200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13" rIns="91425" bIns="45713" anchor="ctr" anchorCtr="1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s-419" sz="2400">
                <a:latin typeface="+mn-lt"/>
              </a:rPr>
              <a:t>Attributes</a:t>
            </a:r>
          </a:p>
        </p:txBody>
      </p:sp>
      <p:sp>
        <p:nvSpPr>
          <p:cNvPr id="166978" name="TextBox 4294967295"/>
          <p:cNvSpPr txBox="1">
            <a:spLocks noChangeArrowheads="1"/>
          </p:cNvSpPr>
          <p:nvPr/>
        </p:nvSpPr>
        <p:spPr bwMode="auto">
          <a:xfrm>
            <a:off x="7391400" y="6019800"/>
            <a:ext cx="1981200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13" rIns="91425" bIns="45713" anchor="ctr" anchorCtr="1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s-419" sz="2400">
                <a:latin typeface="+mn-lt"/>
              </a:rPr>
              <a:t>Hierarchies</a:t>
            </a:r>
          </a:p>
        </p:txBody>
      </p:sp>
      <p:sp>
        <p:nvSpPr>
          <p:cNvPr id="166979" name="Straight Connector 4294967295"/>
          <p:cNvSpPr>
            <a:spLocks noChangeShapeType="1"/>
          </p:cNvSpPr>
          <p:nvPr/>
        </p:nvSpPr>
        <p:spPr bwMode="auto">
          <a:xfrm flipV="1">
            <a:off x="4114800" y="4572000"/>
            <a:ext cx="1600200" cy="45720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1425" tIns="45713" rIns="91425" bIns="45713"/>
          <a:lstStyle/>
          <a:p>
            <a:endParaRPr lang="es-419"/>
          </a:p>
        </p:txBody>
      </p:sp>
      <p:sp>
        <p:nvSpPr>
          <p:cNvPr id="166980" name="Rectangle 4294967295"/>
          <p:cNvSpPr>
            <a:spLocks noChangeArrowheads="1"/>
          </p:cNvSpPr>
          <p:nvPr/>
        </p:nvSpPr>
        <p:spPr bwMode="auto">
          <a:xfrm>
            <a:off x="5202238" y="4189413"/>
            <a:ext cx="990600" cy="304800"/>
          </a:xfrm>
          <a:prstGeom prst="rect">
            <a:avLst/>
          </a:prstGeom>
          <a:gradFill rotWithShape="1">
            <a:gsLst>
              <a:gs pos="0">
                <a:schemeClr val="folHlink">
                  <a:gamma/>
                  <a:shade val="46275"/>
                  <a:invGamma/>
                </a:schemeClr>
              </a:gs>
              <a:gs pos="50000">
                <a:schemeClr val="folHlink">
                  <a:alpha val="50000"/>
                </a:schemeClr>
              </a:gs>
              <a:gs pos="100000">
                <a:schemeClr val="folHlink">
                  <a:gamma/>
                  <a:shade val="46275"/>
                  <a:invGamma/>
                </a:schemeClr>
              </a:gs>
            </a:gsLst>
            <a:lin ang="2700000" scaled="1"/>
          </a:gradFill>
          <a:ln w="9525" cap="flat" cmpd="sng" algn="ctr">
            <a:solidFill>
              <a:schemeClr val="folHlink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lIns="91425" tIns="45713" rIns="91425" bIns="45713" anchor="ctr"/>
          <a:lstStyle/>
          <a:p>
            <a:pPr>
              <a:defRPr/>
            </a:pPr>
            <a:endParaRPr lang="en-US" sz="1100" dirty="0">
              <a:solidFill>
                <a:srgbClr val="000000"/>
              </a:solidFill>
            </a:endParaRPr>
          </a:p>
        </p:txBody>
      </p:sp>
      <p:sp>
        <p:nvSpPr>
          <p:cNvPr id="166981" name="TextBox 4294967295"/>
          <p:cNvSpPr txBox="1">
            <a:spLocks noChangeArrowheads="1"/>
          </p:cNvSpPr>
          <p:nvPr/>
        </p:nvSpPr>
        <p:spPr bwMode="auto">
          <a:xfrm>
            <a:off x="5278438" y="4175125"/>
            <a:ext cx="838200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13" rIns="91425" bIns="45713" anchor="ctr" anchorCtr="1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s-419" sz="1100">
                <a:latin typeface="+mn-lt"/>
              </a:rPr>
              <a:t>Age</a:t>
            </a:r>
          </a:p>
        </p:txBody>
      </p:sp>
      <p:sp>
        <p:nvSpPr>
          <p:cNvPr id="166982" name="Straight Connector 4294967295"/>
          <p:cNvSpPr>
            <a:spLocks noChangeShapeType="1"/>
          </p:cNvSpPr>
          <p:nvPr/>
        </p:nvSpPr>
        <p:spPr bwMode="auto">
          <a:xfrm flipH="1" flipV="1">
            <a:off x="3429000" y="4581525"/>
            <a:ext cx="533400" cy="45720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1425" tIns="45713" rIns="91425" bIns="45713"/>
          <a:lstStyle/>
          <a:p>
            <a:endParaRPr lang="es-419"/>
          </a:p>
        </p:txBody>
      </p:sp>
      <p:sp>
        <p:nvSpPr>
          <p:cNvPr id="166983" name="Straight Connector 4294967295"/>
          <p:cNvSpPr>
            <a:spLocks noChangeShapeType="1"/>
          </p:cNvSpPr>
          <p:nvPr/>
        </p:nvSpPr>
        <p:spPr bwMode="auto">
          <a:xfrm flipH="1" flipV="1">
            <a:off x="2286000" y="4581525"/>
            <a:ext cx="1600200" cy="45720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1425" tIns="45713" rIns="91425" bIns="45713"/>
          <a:lstStyle/>
          <a:p>
            <a:endParaRPr lang="es-419"/>
          </a:p>
        </p:txBody>
      </p:sp>
      <p:sp>
        <p:nvSpPr>
          <p:cNvPr id="166986" name="Rectangle 74"/>
          <p:cNvSpPr>
            <a:spLocks noGrp="1" noChangeArrowheads="1"/>
          </p:cNvSpPr>
          <p:nvPr>
            <p:ph type="title" idx="4294967295"/>
          </p:nvPr>
        </p:nvSpPr>
        <p:spPr>
          <a:xfrm>
            <a:off x="1524000" y="220664"/>
            <a:ext cx="8229600" cy="750887"/>
          </a:xfrm>
        </p:spPr>
        <p:txBody>
          <a:bodyPr/>
          <a:lstStyle/>
          <a:p>
            <a:pPr defTabSz="912703">
              <a:defRPr/>
            </a:pPr>
            <a:r>
              <a:rPr>
                <a:latin typeface="+mn-lt"/>
              </a:rPr>
              <a:t>Dimension Model</a:t>
            </a:r>
          </a:p>
        </p:txBody>
      </p:sp>
    </p:spTree>
    <p:extLst>
      <p:ext uri="{BB962C8B-B14F-4D97-AF65-F5344CB8AC3E}">
        <p14:creationId xmlns:p14="http://schemas.microsoft.com/office/powerpoint/2010/main" val="322894738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9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 nodeType="clickPar">
                      <p:stCondLst>
                        <p:cond delay="indefinite"/>
                      </p:stCondLst>
                      <p:childTnLst>
                        <p:par>
                          <p:cTn id="1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6915" grpId="0" animBg="1"/>
      <p:bldP spid="166916" grpId="0"/>
      <p:bldP spid="166917" grpId="0" animBg="1"/>
      <p:bldP spid="166918" grpId="0"/>
      <p:bldP spid="166919" grpId="0" animBg="1"/>
      <p:bldP spid="166920" grpId="0"/>
      <p:bldP spid="166921" grpId="0" animBg="1"/>
      <p:bldP spid="166922" grpId="0"/>
      <p:bldP spid="166923" grpId="0" animBg="1"/>
      <p:bldP spid="166924" grpId="0"/>
      <p:bldP spid="166925" grpId="0" animBg="1"/>
      <p:bldP spid="166926" grpId="0"/>
      <p:bldP spid="166932" grpId="0" animBg="1"/>
      <p:bldP spid="166933" grpId="0"/>
      <p:bldP spid="166934" grpId="0" animBg="1"/>
      <p:bldP spid="166935" grpId="0"/>
      <p:bldP spid="166936" grpId="0" animBg="1"/>
      <p:bldP spid="166937" grpId="0"/>
      <p:bldP spid="166938" grpId="0" animBg="1"/>
      <p:bldP spid="166939" grpId="0"/>
      <p:bldP spid="166940" grpId="0" animBg="1"/>
      <p:bldP spid="166944" grpId="0" animBg="1"/>
      <p:bldP spid="166945" grpId="0"/>
      <p:bldP spid="166946" grpId="0" animBg="1"/>
      <p:bldP spid="166947" grpId="0"/>
      <p:bldP spid="166948" grpId="0" animBg="1"/>
      <p:bldP spid="166950" grpId="0" animBg="1"/>
      <p:bldP spid="166951" grpId="0"/>
      <p:bldP spid="166952" grpId="0" animBg="1"/>
      <p:bldP spid="166953" grpId="0"/>
      <p:bldP spid="166954" grpId="0" animBg="1"/>
      <p:bldP spid="166955" grpId="0"/>
      <p:bldP spid="166956" grpId="0" animBg="1"/>
      <p:bldP spid="166959" grpId="0" animBg="1"/>
      <p:bldP spid="166960" grpId="0"/>
      <p:bldP spid="166961" grpId="0" animBg="1"/>
      <p:bldP spid="166962" grpId="0" animBg="1"/>
      <p:bldP spid="166963" grpId="0"/>
      <p:bldP spid="166964" grpId="0" animBg="1"/>
      <p:bldP spid="166965" grpId="0" animBg="1"/>
      <p:bldP spid="166966" grpId="0"/>
      <p:bldP spid="166967" grpId="0" animBg="1"/>
      <p:bldP spid="166968" grpId="0" animBg="1"/>
      <p:bldP spid="166969" grpId="0"/>
      <p:bldP spid="166970" grpId="0" animBg="1"/>
      <p:bldP spid="166971" grpId="0" animBg="1"/>
      <p:bldP spid="166972" grpId="0"/>
      <p:bldP spid="166973" grpId="0" animBg="1"/>
      <p:bldP spid="166974" grpId="0" animBg="1"/>
      <p:bldP spid="166975" grpId="0"/>
      <p:bldP spid="166976" grpId="0" animBg="1"/>
      <p:bldP spid="166977" grpId="0"/>
      <p:bldP spid="166978" grpId="0"/>
      <p:bldP spid="166980" grpId="0" animBg="1"/>
      <p:bldP spid="166981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4" name="Rectangle 4"/>
          <p:cNvSpPr>
            <a:spLocks noGrp="1" noChangeArrowheads="1"/>
          </p:cNvSpPr>
          <p:nvPr>
            <p:ph type="title" idx="4294967295"/>
          </p:nvPr>
        </p:nvSpPr>
        <p:spPr>
          <a:xfrm>
            <a:off x="1524000" y="220664"/>
            <a:ext cx="8229600" cy="750887"/>
          </a:xfrm>
        </p:spPr>
        <p:txBody>
          <a:bodyPr/>
          <a:lstStyle/>
          <a:p>
            <a:pPr defTabSz="912703">
              <a:defRPr/>
            </a:pPr>
            <a:r>
              <a:rPr>
                <a:latin typeface="+mn-lt"/>
              </a:rPr>
              <a:t>Cube</a:t>
            </a:r>
          </a:p>
        </p:txBody>
      </p:sp>
      <p:sp>
        <p:nvSpPr>
          <p:cNvPr id="15365" name="Rectangle 5"/>
          <p:cNvSpPr>
            <a:spLocks noGrp="1" noChangeArrowheads="1"/>
          </p:cNvSpPr>
          <p:nvPr>
            <p:ph type="body" idx="4294967295"/>
          </p:nvPr>
        </p:nvSpPr>
        <p:spPr>
          <a:xfrm>
            <a:off x="1524000" y="1625600"/>
            <a:ext cx="8229600" cy="5200650"/>
          </a:xfrm>
        </p:spPr>
        <p:txBody>
          <a:bodyPr/>
          <a:lstStyle/>
          <a:p>
            <a:pPr marL="382543" indent="-382543" defTabSz="912703">
              <a:buFont typeface="Arial" panose="020B0604020202020204" pitchFamily="34" charset="0"/>
              <a:buChar char="•"/>
              <a:defRPr/>
            </a:pPr>
            <a:r>
              <a:rPr lang="en-US" dirty="0">
                <a:sym typeface="Wingdings" pitchFamily="2" charset="2"/>
              </a:rPr>
              <a:t>Collection of dimensions and measures</a:t>
            </a:r>
            <a:endParaRPr lang="en-US" dirty="0"/>
          </a:p>
          <a:p>
            <a:pPr marL="382543" indent="-382543" defTabSz="912703">
              <a:buFont typeface="Arial" panose="020B0604020202020204" pitchFamily="34" charset="0"/>
              <a:buChar char="•"/>
              <a:defRPr/>
            </a:pPr>
            <a:r>
              <a:rPr lang="en-US" dirty="0"/>
              <a:t>Measure </a:t>
            </a:r>
            <a:r>
              <a:rPr lang="en-US" dirty="0">
                <a:sym typeface="Wingdings" pitchFamily="2" charset="2"/>
              </a:rPr>
              <a:t> n</a:t>
            </a:r>
            <a:r>
              <a:rPr lang="en-US" dirty="0"/>
              <a:t>umeric data associated with a set of dimensions (e.g. Qty Sold, Sales Amount, Cost)</a:t>
            </a:r>
          </a:p>
          <a:p>
            <a:pPr marL="382543" indent="-382543" defTabSz="912703">
              <a:buFont typeface="Arial" panose="020B0604020202020204" pitchFamily="34" charset="0"/>
              <a:buChar char="•"/>
              <a:defRPr/>
            </a:pPr>
            <a:r>
              <a:rPr lang="en-US" dirty="0"/>
              <a:t>Multi-dimensional space</a:t>
            </a:r>
          </a:p>
          <a:p>
            <a:pPr marL="704765" lvl="1" indent="-317461" defTabSz="912703">
              <a:buFont typeface="Arial" panose="020B0604020202020204" pitchFamily="34" charset="0"/>
              <a:buChar char="•"/>
              <a:defRPr/>
            </a:pPr>
            <a:r>
              <a:rPr lang="en-US" b="0" dirty="0"/>
              <a:t>Defined by dimensions and measures</a:t>
            </a:r>
          </a:p>
          <a:p>
            <a:pPr marL="992103" lvl="2" indent="-285750" defTabSz="912703">
              <a:defRPr/>
            </a:pPr>
            <a:r>
              <a:rPr lang="en-US" sz="1400" dirty="0"/>
              <a:t>E.g. (Customers, Products, Time, Measures)</a:t>
            </a:r>
          </a:p>
          <a:p>
            <a:pPr marL="704765" lvl="1" indent="-317461" defTabSz="912703">
              <a:buFont typeface="Arial" panose="020B0604020202020204" pitchFamily="34" charset="0"/>
              <a:buChar char="•"/>
              <a:defRPr/>
            </a:pPr>
            <a:r>
              <a:rPr lang="en-US" b="0" dirty="0"/>
              <a:t>Intersection of dimension members and measures is </a:t>
            </a:r>
            <a:br>
              <a:rPr lang="en-US" b="0" dirty="0"/>
            </a:br>
            <a:r>
              <a:rPr lang="en-US" b="0" dirty="0"/>
              <a:t>a cell (USA, Bikes, 2004, Sales Amount) = $1,523,374.83</a:t>
            </a:r>
          </a:p>
          <a:p>
            <a:pPr marL="704765" lvl="1" indent="-317461" defTabSz="912703">
              <a:buFont typeface="Arial" panose="020B0604020202020204" pitchFamily="34" charset="0"/>
              <a:buChar char="•"/>
              <a:defRPr/>
            </a:pP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3914826699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212" name="Rectangle 4"/>
          <p:cNvSpPr>
            <a:spLocks noGrp="1" noChangeArrowheads="1"/>
          </p:cNvSpPr>
          <p:nvPr>
            <p:ph type="title" idx="4294967295"/>
          </p:nvPr>
        </p:nvSpPr>
        <p:spPr>
          <a:xfrm>
            <a:off x="1524000" y="220664"/>
            <a:ext cx="8229600" cy="750887"/>
          </a:xfrm>
        </p:spPr>
        <p:txBody>
          <a:bodyPr/>
          <a:lstStyle/>
          <a:p>
            <a:pPr defTabSz="912703">
              <a:defRPr/>
            </a:pPr>
            <a:r>
              <a:t>A Cube</a:t>
            </a:r>
          </a:p>
        </p:txBody>
      </p:sp>
      <p:grpSp>
        <p:nvGrpSpPr>
          <p:cNvPr id="37891" name="Group 68"/>
          <p:cNvGrpSpPr>
            <a:grpSpLocks/>
          </p:cNvGrpSpPr>
          <p:nvPr/>
        </p:nvGrpSpPr>
        <p:grpSpPr bwMode="auto">
          <a:xfrm>
            <a:off x="3124200" y="1981200"/>
            <a:ext cx="5473700" cy="3587750"/>
            <a:chOff x="771" y="1223"/>
            <a:chExt cx="3448" cy="2260"/>
          </a:xfrm>
        </p:grpSpPr>
        <p:grpSp>
          <p:nvGrpSpPr>
            <p:cNvPr id="37911" name="Group 25"/>
            <p:cNvGrpSpPr>
              <a:grpSpLocks/>
            </p:cNvGrpSpPr>
            <p:nvPr/>
          </p:nvGrpSpPr>
          <p:grpSpPr bwMode="auto">
            <a:xfrm>
              <a:off x="1133" y="1223"/>
              <a:ext cx="3086" cy="1890"/>
              <a:chOff x="1133" y="1714"/>
              <a:chExt cx="3086" cy="1890"/>
            </a:xfrm>
          </p:grpSpPr>
          <p:sp>
            <p:nvSpPr>
              <p:cNvPr id="37954" name="AutoShape 5"/>
              <p:cNvSpPr>
                <a:spLocks noChangeArrowheads="1"/>
              </p:cNvSpPr>
              <p:nvPr/>
            </p:nvSpPr>
            <p:spPr bwMode="auto">
              <a:xfrm>
                <a:off x="1133" y="3294"/>
                <a:ext cx="726" cy="310"/>
              </a:xfrm>
              <a:prstGeom prst="cube">
                <a:avLst>
                  <a:gd name="adj" fmla="val 25000"/>
                </a:avLst>
              </a:prstGeom>
              <a:solidFill>
                <a:schemeClr val="bg1"/>
              </a:solidFill>
              <a:ln w="9525">
                <a:solidFill>
                  <a:srgbClr val="002060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lIns="92075" tIns="46038" rIns="92075" bIns="46038" anchor="ctr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en-GB" altLang="es-419"/>
              </a:p>
            </p:txBody>
          </p:sp>
          <p:sp>
            <p:nvSpPr>
              <p:cNvPr id="37955" name="AutoShape 6"/>
              <p:cNvSpPr>
                <a:spLocks noChangeArrowheads="1"/>
              </p:cNvSpPr>
              <p:nvPr/>
            </p:nvSpPr>
            <p:spPr bwMode="auto">
              <a:xfrm>
                <a:off x="1723" y="3294"/>
                <a:ext cx="726" cy="310"/>
              </a:xfrm>
              <a:prstGeom prst="cube">
                <a:avLst>
                  <a:gd name="adj" fmla="val 25000"/>
                </a:avLst>
              </a:prstGeom>
              <a:solidFill>
                <a:schemeClr val="bg1"/>
              </a:solidFill>
              <a:ln w="9525">
                <a:solidFill>
                  <a:srgbClr val="002060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lIns="92075" tIns="46038" rIns="92075" bIns="46038" anchor="ctr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en-GB" altLang="es-419"/>
              </a:p>
            </p:txBody>
          </p:sp>
          <p:sp>
            <p:nvSpPr>
              <p:cNvPr id="37956" name="AutoShape 7"/>
              <p:cNvSpPr>
                <a:spLocks noChangeArrowheads="1"/>
              </p:cNvSpPr>
              <p:nvPr/>
            </p:nvSpPr>
            <p:spPr bwMode="auto">
              <a:xfrm>
                <a:off x="2313" y="3294"/>
                <a:ext cx="726" cy="310"/>
              </a:xfrm>
              <a:prstGeom prst="cube">
                <a:avLst>
                  <a:gd name="adj" fmla="val 25000"/>
                </a:avLst>
              </a:prstGeom>
              <a:solidFill>
                <a:schemeClr val="bg1"/>
              </a:solidFill>
              <a:ln w="9525">
                <a:solidFill>
                  <a:srgbClr val="002060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lIns="92075" tIns="46038" rIns="92075" bIns="46038" anchor="ctr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en-GB" altLang="es-419"/>
              </a:p>
            </p:txBody>
          </p:sp>
          <p:sp>
            <p:nvSpPr>
              <p:cNvPr id="37957" name="AutoShape 8"/>
              <p:cNvSpPr>
                <a:spLocks noChangeArrowheads="1"/>
              </p:cNvSpPr>
              <p:nvPr/>
            </p:nvSpPr>
            <p:spPr bwMode="auto">
              <a:xfrm>
                <a:off x="2903" y="3294"/>
                <a:ext cx="726" cy="310"/>
              </a:xfrm>
              <a:prstGeom prst="cube">
                <a:avLst>
                  <a:gd name="adj" fmla="val 25000"/>
                </a:avLst>
              </a:prstGeom>
              <a:solidFill>
                <a:schemeClr val="bg1"/>
              </a:solidFill>
              <a:ln w="9525">
                <a:solidFill>
                  <a:srgbClr val="002060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lIns="92075" tIns="46038" rIns="92075" bIns="46038" anchor="ctr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en-GB" altLang="es-419"/>
              </a:p>
            </p:txBody>
          </p:sp>
          <p:sp>
            <p:nvSpPr>
              <p:cNvPr id="37958" name="AutoShape 9"/>
              <p:cNvSpPr>
                <a:spLocks noChangeArrowheads="1"/>
              </p:cNvSpPr>
              <p:nvPr/>
            </p:nvSpPr>
            <p:spPr bwMode="auto">
              <a:xfrm>
                <a:off x="3492" y="3294"/>
                <a:ext cx="726" cy="310"/>
              </a:xfrm>
              <a:prstGeom prst="cube">
                <a:avLst>
                  <a:gd name="adj" fmla="val 25000"/>
                </a:avLst>
              </a:prstGeom>
              <a:solidFill>
                <a:schemeClr val="bg1"/>
              </a:solidFill>
              <a:ln w="9525">
                <a:solidFill>
                  <a:srgbClr val="002060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lIns="92075" tIns="46038" rIns="92075" bIns="46038" anchor="ctr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en-GB" altLang="es-419"/>
              </a:p>
            </p:txBody>
          </p:sp>
          <p:sp>
            <p:nvSpPr>
              <p:cNvPr id="37959" name="AutoShape 10"/>
              <p:cNvSpPr>
                <a:spLocks noChangeArrowheads="1"/>
              </p:cNvSpPr>
              <p:nvPr/>
            </p:nvSpPr>
            <p:spPr bwMode="auto">
              <a:xfrm>
                <a:off x="1134" y="2758"/>
                <a:ext cx="726" cy="310"/>
              </a:xfrm>
              <a:prstGeom prst="cube">
                <a:avLst>
                  <a:gd name="adj" fmla="val 25000"/>
                </a:avLst>
              </a:prstGeom>
              <a:solidFill>
                <a:schemeClr val="accent2"/>
              </a:solidFill>
              <a:ln w="9525">
                <a:solidFill>
                  <a:srgbClr val="002060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lIns="92075" tIns="46038" rIns="92075" bIns="46038" anchor="ctr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en-GB" altLang="es-419"/>
              </a:p>
            </p:txBody>
          </p:sp>
          <p:sp>
            <p:nvSpPr>
              <p:cNvPr id="37960" name="AutoShape 11"/>
              <p:cNvSpPr>
                <a:spLocks noChangeArrowheads="1"/>
              </p:cNvSpPr>
              <p:nvPr/>
            </p:nvSpPr>
            <p:spPr bwMode="auto">
              <a:xfrm>
                <a:off x="1724" y="2758"/>
                <a:ext cx="726" cy="310"/>
              </a:xfrm>
              <a:prstGeom prst="cube">
                <a:avLst>
                  <a:gd name="adj" fmla="val 25000"/>
                </a:avLst>
              </a:prstGeom>
              <a:solidFill>
                <a:schemeClr val="accent2"/>
              </a:solidFill>
              <a:ln w="9525">
                <a:solidFill>
                  <a:srgbClr val="002060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lIns="92075" tIns="46038" rIns="92075" bIns="46038" anchor="ctr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en-GB" altLang="es-419"/>
              </a:p>
            </p:txBody>
          </p:sp>
          <p:sp>
            <p:nvSpPr>
              <p:cNvPr id="37961" name="AutoShape 12"/>
              <p:cNvSpPr>
                <a:spLocks noChangeArrowheads="1"/>
              </p:cNvSpPr>
              <p:nvPr/>
            </p:nvSpPr>
            <p:spPr bwMode="auto">
              <a:xfrm>
                <a:off x="2314" y="2758"/>
                <a:ext cx="726" cy="310"/>
              </a:xfrm>
              <a:prstGeom prst="cube">
                <a:avLst>
                  <a:gd name="adj" fmla="val 25000"/>
                </a:avLst>
              </a:prstGeom>
              <a:solidFill>
                <a:schemeClr val="accent2"/>
              </a:solidFill>
              <a:ln w="9525">
                <a:solidFill>
                  <a:srgbClr val="002060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lIns="92075" tIns="46038" rIns="92075" bIns="46038" anchor="ctr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en-GB" altLang="es-419"/>
              </a:p>
            </p:txBody>
          </p:sp>
          <p:sp>
            <p:nvSpPr>
              <p:cNvPr id="37962" name="AutoShape 13"/>
              <p:cNvSpPr>
                <a:spLocks noChangeArrowheads="1"/>
              </p:cNvSpPr>
              <p:nvPr/>
            </p:nvSpPr>
            <p:spPr bwMode="auto">
              <a:xfrm>
                <a:off x="2904" y="2758"/>
                <a:ext cx="726" cy="310"/>
              </a:xfrm>
              <a:prstGeom prst="cube">
                <a:avLst>
                  <a:gd name="adj" fmla="val 25000"/>
                </a:avLst>
              </a:prstGeom>
              <a:solidFill>
                <a:schemeClr val="accent2"/>
              </a:solidFill>
              <a:ln w="9525">
                <a:solidFill>
                  <a:srgbClr val="002060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lIns="92075" tIns="46038" rIns="92075" bIns="46038" anchor="ctr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en-GB" altLang="es-419"/>
              </a:p>
            </p:txBody>
          </p:sp>
          <p:sp>
            <p:nvSpPr>
              <p:cNvPr id="37963" name="AutoShape 14"/>
              <p:cNvSpPr>
                <a:spLocks noChangeArrowheads="1"/>
              </p:cNvSpPr>
              <p:nvPr/>
            </p:nvSpPr>
            <p:spPr bwMode="auto">
              <a:xfrm>
                <a:off x="3493" y="2758"/>
                <a:ext cx="726" cy="310"/>
              </a:xfrm>
              <a:prstGeom prst="cube">
                <a:avLst>
                  <a:gd name="adj" fmla="val 25000"/>
                </a:avLst>
              </a:prstGeom>
              <a:solidFill>
                <a:schemeClr val="accent2"/>
              </a:solidFill>
              <a:ln w="9525">
                <a:solidFill>
                  <a:srgbClr val="002060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lIns="92075" tIns="46038" rIns="92075" bIns="46038" anchor="ctr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en-GB" altLang="es-419"/>
              </a:p>
            </p:txBody>
          </p:sp>
          <p:sp>
            <p:nvSpPr>
              <p:cNvPr id="37964" name="AutoShape 15"/>
              <p:cNvSpPr>
                <a:spLocks noChangeArrowheads="1"/>
              </p:cNvSpPr>
              <p:nvPr/>
            </p:nvSpPr>
            <p:spPr bwMode="auto">
              <a:xfrm>
                <a:off x="1134" y="2236"/>
                <a:ext cx="726" cy="310"/>
              </a:xfrm>
              <a:prstGeom prst="cube">
                <a:avLst>
                  <a:gd name="adj" fmla="val 25000"/>
                </a:avLst>
              </a:prstGeom>
              <a:solidFill>
                <a:schemeClr val="hlink"/>
              </a:solidFill>
              <a:ln w="9525">
                <a:solidFill>
                  <a:srgbClr val="002060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lIns="92075" tIns="46038" rIns="92075" bIns="46038" anchor="ctr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en-GB" altLang="es-419"/>
              </a:p>
            </p:txBody>
          </p:sp>
          <p:sp>
            <p:nvSpPr>
              <p:cNvPr id="37965" name="AutoShape 16"/>
              <p:cNvSpPr>
                <a:spLocks noChangeArrowheads="1"/>
              </p:cNvSpPr>
              <p:nvPr/>
            </p:nvSpPr>
            <p:spPr bwMode="auto">
              <a:xfrm>
                <a:off x="1724" y="2236"/>
                <a:ext cx="726" cy="310"/>
              </a:xfrm>
              <a:prstGeom prst="cube">
                <a:avLst>
                  <a:gd name="adj" fmla="val 25000"/>
                </a:avLst>
              </a:prstGeom>
              <a:solidFill>
                <a:schemeClr val="hlink"/>
              </a:solidFill>
              <a:ln w="9525">
                <a:solidFill>
                  <a:srgbClr val="002060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lIns="92075" tIns="46038" rIns="92075" bIns="46038" anchor="ctr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en-GB" altLang="es-419"/>
              </a:p>
            </p:txBody>
          </p:sp>
          <p:sp>
            <p:nvSpPr>
              <p:cNvPr id="37966" name="AutoShape 17"/>
              <p:cNvSpPr>
                <a:spLocks noChangeArrowheads="1"/>
              </p:cNvSpPr>
              <p:nvPr/>
            </p:nvSpPr>
            <p:spPr bwMode="auto">
              <a:xfrm>
                <a:off x="2314" y="2236"/>
                <a:ext cx="726" cy="310"/>
              </a:xfrm>
              <a:prstGeom prst="cube">
                <a:avLst>
                  <a:gd name="adj" fmla="val 25000"/>
                </a:avLst>
              </a:prstGeom>
              <a:solidFill>
                <a:schemeClr val="hlink"/>
              </a:solidFill>
              <a:ln w="9525">
                <a:solidFill>
                  <a:srgbClr val="002060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lIns="92075" tIns="46038" rIns="92075" bIns="46038" anchor="ctr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en-GB" altLang="es-419"/>
              </a:p>
            </p:txBody>
          </p:sp>
          <p:sp>
            <p:nvSpPr>
              <p:cNvPr id="37967" name="AutoShape 18"/>
              <p:cNvSpPr>
                <a:spLocks noChangeArrowheads="1"/>
              </p:cNvSpPr>
              <p:nvPr/>
            </p:nvSpPr>
            <p:spPr bwMode="auto">
              <a:xfrm>
                <a:off x="2904" y="2236"/>
                <a:ext cx="726" cy="310"/>
              </a:xfrm>
              <a:prstGeom prst="cube">
                <a:avLst>
                  <a:gd name="adj" fmla="val 25000"/>
                </a:avLst>
              </a:prstGeom>
              <a:solidFill>
                <a:schemeClr val="hlink"/>
              </a:solidFill>
              <a:ln w="9525">
                <a:solidFill>
                  <a:srgbClr val="002060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lIns="92075" tIns="46038" rIns="92075" bIns="46038" anchor="ctr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en-GB" altLang="es-419"/>
              </a:p>
            </p:txBody>
          </p:sp>
          <p:sp>
            <p:nvSpPr>
              <p:cNvPr id="37968" name="AutoShape 19"/>
              <p:cNvSpPr>
                <a:spLocks noChangeArrowheads="1"/>
              </p:cNvSpPr>
              <p:nvPr/>
            </p:nvSpPr>
            <p:spPr bwMode="auto">
              <a:xfrm>
                <a:off x="3493" y="2236"/>
                <a:ext cx="726" cy="310"/>
              </a:xfrm>
              <a:prstGeom prst="cube">
                <a:avLst>
                  <a:gd name="adj" fmla="val 25000"/>
                </a:avLst>
              </a:prstGeom>
              <a:solidFill>
                <a:schemeClr val="hlink"/>
              </a:solidFill>
              <a:ln w="9525">
                <a:solidFill>
                  <a:srgbClr val="002060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lIns="92075" tIns="46038" rIns="92075" bIns="46038" anchor="ctr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en-GB" altLang="es-419"/>
              </a:p>
            </p:txBody>
          </p:sp>
          <p:sp>
            <p:nvSpPr>
              <p:cNvPr id="37969" name="AutoShape 20"/>
              <p:cNvSpPr>
                <a:spLocks noChangeArrowheads="1"/>
              </p:cNvSpPr>
              <p:nvPr/>
            </p:nvSpPr>
            <p:spPr bwMode="auto">
              <a:xfrm>
                <a:off x="1134" y="1714"/>
                <a:ext cx="726" cy="310"/>
              </a:xfrm>
              <a:prstGeom prst="cube">
                <a:avLst>
                  <a:gd name="adj" fmla="val 25000"/>
                </a:avLst>
              </a:prstGeom>
              <a:solidFill>
                <a:schemeClr val="folHlink"/>
              </a:solidFill>
              <a:ln w="9525">
                <a:solidFill>
                  <a:srgbClr val="002060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lIns="92075" tIns="46038" rIns="92075" bIns="46038" anchor="ctr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en-GB" altLang="es-419"/>
              </a:p>
            </p:txBody>
          </p:sp>
          <p:sp>
            <p:nvSpPr>
              <p:cNvPr id="37970" name="AutoShape 21"/>
              <p:cNvSpPr>
                <a:spLocks noChangeArrowheads="1"/>
              </p:cNvSpPr>
              <p:nvPr/>
            </p:nvSpPr>
            <p:spPr bwMode="auto">
              <a:xfrm>
                <a:off x="1724" y="1714"/>
                <a:ext cx="726" cy="310"/>
              </a:xfrm>
              <a:prstGeom prst="cube">
                <a:avLst>
                  <a:gd name="adj" fmla="val 25000"/>
                </a:avLst>
              </a:prstGeom>
              <a:solidFill>
                <a:schemeClr val="folHlink"/>
              </a:solidFill>
              <a:ln w="9525">
                <a:solidFill>
                  <a:srgbClr val="002060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lIns="92075" tIns="46038" rIns="92075" bIns="46038" anchor="ctr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en-GB" altLang="es-419"/>
              </a:p>
            </p:txBody>
          </p:sp>
          <p:sp>
            <p:nvSpPr>
              <p:cNvPr id="37971" name="AutoShape 22"/>
              <p:cNvSpPr>
                <a:spLocks noChangeArrowheads="1"/>
              </p:cNvSpPr>
              <p:nvPr/>
            </p:nvSpPr>
            <p:spPr bwMode="auto">
              <a:xfrm>
                <a:off x="2314" y="1714"/>
                <a:ext cx="726" cy="310"/>
              </a:xfrm>
              <a:prstGeom prst="cube">
                <a:avLst>
                  <a:gd name="adj" fmla="val 25000"/>
                </a:avLst>
              </a:prstGeom>
              <a:solidFill>
                <a:schemeClr val="folHlink"/>
              </a:solidFill>
              <a:ln w="9525">
                <a:solidFill>
                  <a:srgbClr val="002060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lIns="92075" tIns="46038" rIns="92075" bIns="46038" anchor="ctr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en-GB" altLang="es-419"/>
              </a:p>
            </p:txBody>
          </p:sp>
          <p:sp>
            <p:nvSpPr>
              <p:cNvPr id="37972" name="AutoShape 23"/>
              <p:cNvSpPr>
                <a:spLocks noChangeArrowheads="1"/>
              </p:cNvSpPr>
              <p:nvPr/>
            </p:nvSpPr>
            <p:spPr bwMode="auto">
              <a:xfrm>
                <a:off x="2904" y="1714"/>
                <a:ext cx="726" cy="310"/>
              </a:xfrm>
              <a:prstGeom prst="cube">
                <a:avLst>
                  <a:gd name="adj" fmla="val 25000"/>
                </a:avLst>
              </a:prstGeom>
              <a:solidFill>
                <a:schemeClr val="folHlink"/>
              </a:solidFill>
              <a:ln w="9525">
                <a:solidFill>
                  <a:srgbClr val="002060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lIns="92075" tIns="46038" rIns="92075" bIns="46038" anchor="ctr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en-GB" altLang="es-419"/>
              </a:p>
            </p:txBody>
          </p:sp>
          <p:sp>
            <p:nvSpPr>
              <p:cNvPr id="37973" name="AutoShape 24"/>
              <p:cNvSpPr>
                <a:spLocks noChangeArrowheads="1"/>
              </p:cNvSpPr>
              <p:nvPr/>
            </p:nvSpPr>
            <p:spPr bwMode="auto">
              <a:xfrm>
                <a:off x="3493" y="1714"/>
                <a:ext cx="726" cy="310"/>
              </a:xfrm>
              <a:prstGeom prst="cube">
                <a:avLst>
                  <a:gd name="adj" fmla="val 25000"/>
                </a:avLst>
              </a:prstGeom>
              <a:solidFill>
                <a:schemeClr val="folHlink"/>
              </a:solidFill>
              <a:ln w="9525">
                <a:solidFill>
                  <a:srgbClr val="002060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lIns="92075" tIns="46038" rIns="92075" bIns="46038" anchor="ctr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en-GB" altLang="es-419"/>
              </a:p>
            </p:txBody>
          </p:sp>
        </p:grpSp>
        <p:grpSp>
          <p:nvGrpSpPr>
            <p:cNvPr id="37912" name="Group 26"/>
            <p:cNvGrpSpPr>
              <a:grpSpLocks/>
            </p:cNvGrpSpPr>
            <p:nvPr/>
          </p:nvGrpSpPr>
          <p:grpSpPr bwMode="auto">
            <a:xfrm>
              <a:off x="951" y="1412"/>
              <a:ext cx="3086" cy="1890"/>
              <a:chOff x="1133" y="1714"/>
              <a:chExt cx="3086" cy="1890"/>
            </a:xfrm>
          </p:grpSpPr>
          <p:sp>
            <p:nvSpPr>
              <p:cNvPr id="37934" name="AutoShape 27"/>
              <p:cNvSpPr>
                <a:spLocks noChangeArrowheads="1"/>
              </p:cNvSpPr>
              <p:nvPr/>
            </p:nvSpPr>
            <p:spPr bwMode="auto">
              <a:xfrm>
                <a:off x="1133" y="3294"/>
                <a:ext cx="726" cy="310"/>
              </a:xfrm>
              <a:prstGeom prst="cube">
                <a:avLst>
                  <a:gd name="adj" fmla="val 25000"/>
                </a:avLst>
              </a:prstGeom>
              <a:solidFill>
                <a:schemeClr val="bg1"/>
              </a:solidFill>
              <a:ln w="9525">
                <a:solidFill>
                  <a:srgbClr val="002060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lIns="92075" tIns="46038" rIns="92075" bIns="46038" anchor="ctr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en-GB" altLang="es-419"/>
              </a:p>
            </p:txBody>
          </p:sp>
          <p:sp>
            <p:nvSpPr>
              <p:cNvPr id="37935" name="AutoShape 28"/>
              <p:cNvSpPr>
                <a:spLocks noChangeArrowheads="1"/>
              </p:cNvSpPr>
              <p:nvPr/>
            </p:nvSpPr>
            <p:spPr bwMode="auto">
              <a:xfrm>
                <a:off x="1723" y="3294"/>
                <a:ext cx="726" cy="310"/>
              </a:xfrm>
              <a:prstGeom prst="cube">
                <a:avLst>
                  <a:gd name="adj" fmla="val 25000"/>
                </a:avLst>
              </a:prstGeom>
              <a:solidFill>
                <a:schemeClr val="bg1"/>
              </a:solidFill>
              <a:ln w="9525">
                <a:solidFill>
                  <a:srgbClr val="002060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lIns="92075" tIns="46038" rIns="92075" bIns="46038" anchor="ctr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en-GB" altLang="es-419"/>
              </a:p>
            </p:txBody>
          </p:sp>
          <p:sp>
            <p:nvSpPr>
              <p:cNvPr id="37936" name="AutoShape 29"/>
              <p:cNvSpPr>
                <a:spLocks noChangeArrowheads="1"/>
              </p:cNvSpPr>
              <p:nvPr/>
            </p:nvSpPr>
            <p:spPr bwMode="auto">
              <a:xfrm>
                <a:off x="2313" y="3294"/>
                <a:ext cx="726" cy="310"/>
              </a:xfrm>
              <a:prstGeom prst="cube">
                <a:avLst>
                  <a:gd name="adj" fmla="val 25000"/>
                </a:avLst>
              </a:prstGeom>
              <a:solidFill>
                <a:schemeClr val="bg1"/>
              </a:solidFill>
              <a:ln w="9525">
                <a:solidFill>
                  <a:srgbClr val="002060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lIns="92075" tIns="46038" rIns="92075" bIns="46038" anchor="ctr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en-GB" altLang="es-419"/>
              </a:p>
            </p:txBody>
          </p:sp>
          <p:sp>
            <p:nvSpPr>
              <p:cNvPr id="37937" name="AutoShape 30"/>
              <p:cNvSpPr>
                <a:spLocks noChangeArrowheads="1"/>
              </p:cNvSpPr>
              <p:nvPr/>
            </p:nvSpPr>
            <p:spPr bwMode="auto">
              <a:xfrm>
                <a:off x="2903" y="3294"/>
                <a:ext cx="726" cy="310"/>
              </a:xfrm>
              <a:prstGeom prst="cube">
                <a:avLst>
                  <a:gd name="adj" fmla="val 25000"/>
                </a:avLst>
              </a:prstGeom>
              <a:solidFill>
                <a:schemeClr val="bg1"/>
              </a:solidFill>
              <a:ln w="9525">
                <a:solidFill>
                  <a:srgbClr val="002060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lIns="92075" tIns="46038" rIns="92075" bIns="46038" anchor="ctr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en-GB" altLang="es-419"/>
              </a:p>
            </p:txBody>
          </p:sp>
          <p:sp>
            <p:nvSpPr>
              <p:cNvPr id="37938" name="AutoShape 31"/>
              <p:cNvSpPr>
                <a:spLocks noChangeArrowheads="1"/>
              </p:cNvSpPr>
              <p:nvPr/>
            </p:nvSpPr>
            <p:spPr bwMode="auto">
              <a:xfrm>
                <a:off x="3492" y="3294"/>
                <a:ext cx="726" cy="310"/>
              </a:xfrm>
              <a:prstGeom prst="cube">
                <a:avLst>
                  <a:gd name="adj" fmla="val 25000"/>
                </a:avLst>
              </a:prstGeom>
              <a:solidFill>
                <a:schemeClr val="bg1"/>
              </a:solidFill>
              <a:ln w="9525">
                <a:solidFill>
                  <a:srgbClr val="002060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lIns="92075" tIns="46038" rIns="92075" bIns="46038" anchor="ctr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en-GB" altLang="es-419"/>
              </a:p>
            </p:txBody>
          </p:sp>
          <p:sp>
            <p:nvSpPr>
              <p:cNvPr id="37939" name="AutoShape 32"/>
              <p:cNvSpPr>
                <a:spLocks noChangeArrowheads="1"/>
              </p:cNvSpPr>
              <p:nvPr/>
            </p:nvSpPr>
            <p:spPr bwMode="auto">
              <a:xfrm>
                <a:off x="1134" y="2758"/>
                <a:ext cx="726" cy="310"/>
              </a:xfrm>
              <a:prstGeom prst="cube">
                <a:avLst>
                  <a:gd name="adj" fmla="val 25000"/>
                </a:avLst>
              </a:prstGeom>
              <a:solidFill>
                <a:schemeClr val="accent2"/>
              </a:solidFill>
              <a:ln w="9525">
                <a:solidFill>
                  <a:srgbClr val="002060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lIns="92075" tIns="46038" rIns="92075" bIns="46038" anchor="ctr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en-GB" altLang="es-419"/>
              </a:p>
            </p:txBody>
          </p:sp>
          <p:sp>
            <p:nvSpPr>
              <p:cNvPr id="37940" name="AutoShape 33"/>
              <p:cNvSpPr>
                <a:spLocks noChangeArrowheads="1"/>
              </p:cNvSpPr>
              <p:nvPr/>
            </p:nvSpPr>
            <p:spPr bwMode="auto">
              <a:xfrm>
                <a:off x="1724" y="2758"/>
                <a:ext cx="726" cy="310"/>
              </a:xfrm>
              <a:prstGeom prst="cube">
                <a:avLst>
                  <a:gd name="adj" fmla="val 25000"/>
                </a:avLst>
              </a:prstGeom>
              <a:solidFill>
                <a:schemeClr val="accent2"/>
              </a:solidFill>
              <a:ln w="9525">
                <a:solidFill>
                  <a:srgbClr val="002060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lIns="92075" tIns="46038" rIns="92075" bIns="46038" anchor="ctr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en-GB" altLang="es-419"/>
              </a:p>
            </p:txBody>
          </p:sp>
          <p:sp>
            <p:nvSpPr>
              <p:cNvPr id="37941" name="AutoShape 34"/>
              <p:cNvSpPr>
                <a:spLocks noChangeArrowheads="1"/>
              </p:cNvSpPr>
              <p:nvPr/>
            </p:nvSpPr>
            <p:spPr bwMode="auto">
              <a:xfrm>
                <a:off x="2314" y="2758"/>
                <a:ext cx="726" cy="310"/>
              </a:xfrm>
              <a:prstGeom prst="cube">
                <a:avLst>
                  <a:gd name="adj" fmla="val 25000"/>
                </a:avLst>
              </a:prstGeom>
              <a:solidFill>
                <a:schemeClr val="accent2"/>
              </a:solidFill>
              <a:ln w="9525">
                <a:solidFill>
                  <a:srgbClr val="002060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lIns="92075" tIns="46038" rIns="92075" bIns="46038" anchor="ctr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en-GB" altLang="es-419"/>
              </a:p>
            </p:txBody>
          </p:sp>
          <p:sp>
            <p:nvSpPr>
              <p:cNvPr id="37942" name="AutoShape 35"/>
              <p:cNvSpPr>
                <a:spLocks noChangeArrowheads="1"/>
              </p:cNvSpPr>
              <p:nvPr/>
            </p:nvSpPr>
            <p:spPr bwMode="auto">
              <a:xfrm>
                <a:off x="2904" y="2758"/>
                <a:ext cx="726" cy="310"/>
              </a:xfrm>
              <a:prstGeom prst="cube">
                <a:avLst>
                  <a:gd name="adj" fmla="val 25000"/>
                </a:avLst>
              </a:prstGeom>
              <a:solidFill>
                <a:schemeClr val="accent2"/>
              </a:solidFill>
              <a:ln w="9525">
                <a:solidFill>
                  <a:srgbClr val="002060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lIns="92075" tIns="46038" rIns="92075" bIns="46038" anchor="ctr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en-GB" altLang="es-419"/>
              </a:p>
            </p:txBody>
          </p:sp>
          <p:sp>
            <p:nvSpPr>
              <p:cNvPr id="37943" name="AutoShape 36"/>
              <p:cNvSpPr>
                <a:spLocks noChangeArrowheads="1"/>
              </p:cNvSpPr>
              <p:nvPr/>
            </p:nvSpPr>
            <p:spPr bwMode="auto">
              <a:xfrm>
                <a:off x="3493" y="2758"/>
                <a:ext cx="726" cy="310"/>
              </a:xfrm>
              <a:prstGeom prst="cube">
                <a:avLst>
                  <a:gd name="adj" fmla="val 25000"/>
                </a:avLst>
              </a:prstGeom>
              <a:solidFill>
                <a:schemeClr val="accent2"/>
              </a:solidFill>
              <a:ln w="9525">
                <a:solidFill>
                  <a:srgbClr val="002060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lIns="92075" tIns="46038" rIns="92075" bIns="46038" anchor="ctr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en-GB" altLang="es-419"/>
              </a:p>
            </p:txBody>
          </p:sp>
          <p:sp>
            <p:nvSpPr>
              <p:cNvPr id="37944" name="AutoShape 37"/>
              <p:cNvSpPr>
                <a:spLocks noChangeArrowheads="1"/>
              </p:cNvSpPr>
              <p:nvPr/>
            </p:nvSpPr>
            <p:spPr bwMode="auto">
              <a:xfrm>
                <a:off x="1134" y="2236"/>
                <a:ext cx="726" cy="310"/>
              </a:xfrm>
              <a:prstGeom prst="cube">
                <a:avLst>
                  <a:gd name="adj" fmla="val 25000"/>
                </a:avLst>
              </a:prstGeom>
              <a:solidFill>
                <a:schemeClr val="hlink"/>
              </a:solidFill>
              <a:ln w="9525">
                <a:solidFill>
                  <a:srgbClr val="002060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lIns="92075" tIns="46038" rIns="92075" bIns="46038" anchor="ctr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en-GB" altLang="es-419"/>
              </a:p>
            </p:txBody>
          </p:sp>
          <p:sp>
            <p:nvSpPr>
              <p:cNvPr id="37945" name="AutoShape 38"/>
              <p:cNvSpPr>
                <a:spLocks noChangeArrowheads="1"/>
              </p:cNvSpPr>
              <p:nvPr/>
            </p:nvSpPr>
            <p:spPr bwMode="auto">
              <a:xfrm>
                <a:off x="1724" y="2236"/>
                <a:ext cx="726" cy="310"/>
              </a:xfrm>
              <a:prstGeom prst="cube">
                <a:avLst>
                  <a:gd name="adj" fmla="val 25000"/>
                </a:avLst>
              </a:prstGeom>
              <a:solidFill>
                <a:schemeClr val="hlink"/>
              </a:solidFill>
              <a:ln w="9525">
                <a:solidFill>
                  <a:srgbClr val="002060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lIns="92075" tIns="46038" rIns="92075" bIns="46038" anchor="ctr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en-GB" altLang="es-419"/>
              </a:p>
            </p:txBody>
          </p:sp>
          <p:sp>
            <p:nvSpPr>
              <p:cNvPr id="37946" name="AutoShape 39"/>
              <p:cNvSpPr>
                <a:spLocks noChangeArrowheads="1"/>
              </p:cNvSpPr>
              <p:nvPr/>
            </p:nvSpPr>
            <p:spPr bwMode="auto">
              <a:xfrm>
                <a:off x="2314" y="2236"/>
                <a:ext cx="726" cy="310"/>
              </a:xfrm>
              <a:prstGeom prst="cube">
                <a:avLst>
                  <a:gd name="adj" fmla="val 25000"/>
                </a:avLst>
              </a:prstGeom>
              <a:solidFill>
                <a:schemeClr val="hlink"/>
              </a:solidFill>
              <a:ln w="9525">
                <a:solidFill>
                  <a:srgbClr val="002060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lIns="92075" tIns="46038" rIns="92075" bIns="46038" anchor="ctr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en-GB" altLang="es-419"/>
              </a:p>
            </p:txBody>
          </p:sp>
          <p:sp>
            <p:nvSpPr>
              <p:cNvPr id="37947" name="AutoShape 40"/>
              <p:cNvSpPr>
                <a:spLocks noChangeArrowheads="1"/>
              </p:cNvSpPr>
              <p:nvPr/>
            </p:nvSpPr>
            <p:spPr bwMode="auto">
              <a:xfrm>
                <a:off x="2904" y="2236"/>
                <a:ext cx="726" cy="310"/>
              </a:xfrm>
              <a:prstGeom prst="cube">
                <a:avLst>
                  <a:gd name="adj" fmla="val 25000"/>
                </a:avLst>
              </a:prstGeom>
              <a:solidFill>
                <a:schemeClr val="hlink"/>
              </a:solidFill>
              <a:ln w="9525">
                <a:solidFill>
                  <a:srgbClr val="002060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lIns="92075" tIns="46038" rIns="92075" bIns="46038" anchor="ctr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en-GB" altLang="es-419"/>
              </a:p>
            </p:txBody>
          </p:sp>
          <p:sp>
            <p:nvSpPr>
              <p:cNvPr id="37948" name="AutoShape 41"/>
              <p:cNvSpPr>
                <a:spLocks noChangeArrowheads="1"/>
              </p:cNvSpPr>
              <p:nvPr/>
            </p:nvSpPr>
            <p:spPr bwMode="auto">
              <a:xfrm>
                <a:off x="3493" y="2236"/>
                <a:ext cx="726" cy="310"/>
              </a:xfrm>
              <a:prstGeom prst="cube">
                <a:avLst>
                  <a:gd name="adj" fmla="val 25000"/>
                </a:avLst>
              </a:prstGeom>
              <a:solidFill>
                <a:schemeClr val="hlink"/>
              </a:solidFill>
              <a:ln w="9525">
                <a:solidFill>
                  <a:srgbClr val="002060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lIns="92075" tIns="46038" rIns="92075" bIns="46038" anchor="ctr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en-GB" altLang="es-419"/>
              </a:p>
            </p:txBody>
          </p:sp>
          <p:sp>
            <p:nvSpPr>
              <p:cNvPr id="37949" name="AutoShape 42"/>
              <p:cNvSpPr>
                <a:spLocks noChangeArrowheads="1"/>
              </p:cNvSpPr>
              <p:nvPr/>
            </p:nvSpPr>
            <p:spPr bwMode="auto">
              <a:xfrm>
                <a:off x="1134" y="1714"/>
                <a:ext cx="726" cy="310"/>
              </a:xfrm>
              <a:prstGeom prst="cube">
                <a:avLst>
                  <a:gd name="adj" fmla="val 25000"/>
                </a:avLst>
              </a:prstGeom>
              <a:solidFill>
                <a:schemeClr val="folHlink"/>
              </a:solidFill>
              <a:ln w="9525">
                <a:solidFill>
                  <a:srgbClr val="002060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lIns="92075" tIns="46038" rIns="92075" bIns="46038" anchor="ctr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en-GB" altLang="es-419"/>
              </a:p>
            </p:txBody>
          </p:sp>
          <p:sp>
            <p:nvSpPr>
              <p:cNvPr id="37950" name="AutoShape 43"/>
              <p:cNvSpPr>
                <a:spLocks noChangeArrowheads="1"/>
              </p:cNvSpPr>
              <p:nvPr/>
            </p:nvSpPr>
            <p:spPr bwMode="auto">
              <a:xfrm>
                <a:off x="1724" y="1714"/>
                <a:ext cx="726" cy="310"/>
              </a:xfrm>
              <a:prstGeom prst="cube">
                <a:avLst>
                  <a:gd name="adj" fmla="val 25000"/>
                </a:avLst>
              </a:prstGeom>
              <a:solidFill>
                <a:schemeClr val="folHlink"/>
              </a:solidFill>
              <a:ln w="9525">
                <a:solidFill>
                  <a:srgbClr val="002060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lIns="92075" tIns="46038" rIns="92075" bIns="46038" anchor="ctr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en-GB" altLang="es-419"/>
              </a:p>
            </p:txBody>
          </p:sp>
          <p:sp>
            <p:nvSpPr>
              <p:cNvPr id="37951" name="AutoShape 44"/>
              <p:cNvSpPr>
                <a:spLocks noChangeArrowheads="1"/>
              </p:cNvSpPr>
              <p:nvPr/>
            </p:nvSpPr>
            <p:spPr bwMode="auto">
              <a:xfrm>
                <a:off x="2314" y="1714"/>
                <a:ext cx="726" cy="310"/>
              </a:xfrm>
              <a:prstGeom prst="cube">
                <a:avLst>
                  <a:gd name="adj" fmla="val 25000"/>
                </a:avLst>
              </a:prstGeom>
              <a:solidFill>
                <a:schemeClr val="folHlink"/>
              </a:solidFill>
              <a:ln w="9525">
                <a:solidFill>
                  <a:srgbClr val="002060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lIns="92075" tIns="46038" rIns="92075" bIns="46038" anchor="ctr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en-GB" altLang="es-419"/>
              </a:p>
            </p:txBody>
          </p:sp>
          <p:sp>
            <p:nvSpPr>
              <p:cNvPr id="37952" name="AutoShape 45"/>
              <p:cNvSpPr>
                <a:spLocks noChangeArrowheads="1"/>
              </p:cNvSpPr>
              <p:nvPr/>
            </p:nvSpPr>
            <p:spPr bwMode="auto">
              <a:xfrm>
                <a:off x="2904" y="1714"/>
                <a:ext cx="726" cy="310"/>
              </a:xfrm>
              <a:prstGeom prst="cube">
                <a:avLst>
                  <a:gd name="adj" fmla="val 25000"/>
                </a:avLst>
              </a:prstGeom>
              <a:solidFill>
                <a:schemeClr val="folHlink"/>
              </a:solidFill>
              <a:ln w="9525">
                <a:solidFill>
                  <a:srgbClr val="002060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lIns="92075" tIns="46038" rIns="92075" bIns="46038" anchor="ctr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en-GB" altLang="es-419"/>
              </a:p>
            </p:txBody>
          </p:sp>
          <p:sp>
            <p:nvSpPr>
              <p:cNvPr id="37953" name="AutoShape 46"/>
              <p:cNvSpPr>
                <a:spLocks noChangeArrowheads="1"/>
              </p:cNvSpPr>
              <p:nvPr/>
            </p:nvSpPr>
            <p:spPr bwMode="auto">
              <a:xfrm>
                <a:off x="3493" y="1714"/>
                <a:ext cx="726" cy="310"/>
              </a:xfrm>
              <a:prstGeom prst="cube">
                <a:avLst>
                  <a:gd name="adj" fmla="val 25000"/>
                </a:avLst>
              </a:prstGeom>
              <a:solidFill>
                <a:schemeClr val="folHlink"/>
              </a:solidFill>
              <a:ln w="9525">
                <a:solidFill>
                  <a:srgbClr val="002060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lIns="92075" tIns="46038" rIns="92075" bIns="46038" anchor="ctr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en-GB" altLang="es-419"/>
              </a:p>
            </p:txBody>
          </p:sp>
        </p:grpSp>
        <p:grpSp>
          <p:nvGrpSpPr>
            <p:cNvPr id="37913" name="Group 47"/>
            <p:cNvGrpSpPr>
              <a:grpSpLocks/>
            </p:cNvGrpSpPr>
            <p:nvPr/>
          </p:nvGrpSpPr>
          <p:grpSpPr bwMode="auto">
            <a:xfrm>
              <a:off x="771" y="1593"/>
              <a:ext cx="3086" cy="1890"/>
              <a:chOff x="1133" y="1714"/>
              <a:chExt cx="3086" cy="1890"/>
            </a:xfrm>
          </p:grpSpPr>
          <p:sp>
            <p:nvSpPr>
              <p:cNvPr id="37914" name="AutoShape 48"/>
              <p:cNvSpPr>
                <a:spLocks noChangeArrowheads="1"/>
              </p:cNvSpPr>
              <p:nvPr/>
            </p:nvSpPr>
            <p:spPr bwMode="auto">
              <a:xfrm>
                <a:off x="1133" y="3294"/>
                <a:ext cx="726" cy="310"/>
              </a:xfrm>
              <a:prstGeom prst="cube">
                <a:avLst>
                  <a:gd name="adj" fmla="val 25000"/>
                </a:avLst>
              </a:prstGeom>
              <a:solidFill>
                <a:schemeClr val="bg1"/>
              </a:solidFill>
              <a:ln w="9525">
                <a:solidFill>
                  <a:srgbClr val="002060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lIns="92075" tIns="46038" rIns="92075" bIns="46038" anchor="ctr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en-GB" altLang="es-419"/>
              </a:p>
            </p:txBody>
          </p:sp>
          <p:sp>
            <p:nvSpPr>
              <p:cNvPr id="37915" name="AutoShape 49"/>
              <p:cNvSpPr>
                <a:spLocks noChangeArrowheads="1"/>
              </p:cNvSpPr>
              <p:nvPr/>
            </p:nvSpPr>
            <p:spPr bwMode="auto">
              <a:xfrm>
                <a:off x="1723" y="3294"/>
                <a:ext cx="726" cy="310"/>
              </a:xfrm>
              <a:prstGeom prst="cube">
                <a:avLst>
                  <a:gd name="adj" fmla="val 25000"/>
                </a:avLst>
              </a:prstGeom>
              <a:solidFill>
                <a:schemeClr val="bg1"/>
              </a:solidFill>
              <a:ln w="9525">
                <a:solidFill>
                  <a:srgbClr val="002060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lIns="92075" tIns="46038" rIns="92075" bIns="46038" anchor="ctr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en-GB" altLang="es-419"/>
              </a:p>
            </p:txBody>
          </p:sp>
          <p:sp>
            <p:nvSpPr>
              <p:cNvPr id="37916" name="AutoShape 50"/>
              <p:cNvSpPr>
                <a:spLocks noChangeArrowheads="1"/>
              </p:cNvSpPr>
              <p:nvPr/>
            </p:nvSpPr>
            <p:spPr bwMode="auto">
              <a:xfrm>
                <a:off x="2313" y="3294"/>
                <a:ext cx="726" cy="310"/>
              </a:xfrm>
              <a:prstGeom prst="cube">
                <a:avLst>
                  <a:gd name="adj" fmla="val 25000"/>
                </a:avLst>
              </a:prstGeom>
              <a:solidFill>
                <a:schemeClr val="bg1"/>
              </a:solidFill>
              <a:ln w="9525">
                <a:solidFill>
                  <a:srgbClr val="002060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lIns="92075" tIns="46038" rIns="92075" bIns="46038" anchor="ctr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en-GB" altLang="es-419"/>
              </a:p>
            </p:txBody>
          </p:sp>
          <p:sp>
            <p:nvSpPr>
              <p:cNvPr id="37917" name="AutoShape 51"/>
              <p:cNvSpPr>
                <a:spLocks noChangeArrowheads="1"/>
              </p:cNvSpPr>
              <p:nvPr/>
            </p:nvSpPr>
            <p:spPr bwMode="auto">
              <a:xfrm>
                <a:off x="2903" y="3294"/>
                <a:ext cx="726" cy="310"/>
              </a:xfrm>
              <a:prstGeom prst="cube">
                <a:avLst>
                  <a:gd name="adj" fmla="val 25000"/>
                </a:avLst>
              </a:prstGeom>
              <a:solidFill>
                <a:schemeClr val="bg1"/>
              </a:solidFill>
              <a:ln w="9525">
                <a:solidFill>
                  <a:srgbClr val="002060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lIns="92075" tIns="46038" rIns="92075" bIns="46038" anchor="ctr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en-GB" altLang="es-419"/>
              </a:p>
            </p:txBody>
          </p:sp>
          <p:sp>
            <p:nvSpPr>
              <p:cNvPr id="37918" name="AutoShape 52"/>
              <p:cNvSpPr>
                <a:spLocks noChangeArrowheads="1"/>
              </p:cNvSpPr>
              <p:nvPr/>
            </p:nvSpPr>
            <p:spPr bwMode="auto">
              <a:xfrm>
                <a:off x="3492" y="3294"/>
                <a:ext cx="726" cy="310"/>
              </a:xfrm>
              <a:prstGeom prst="cube">
                <a:avLst>
                  <a:gd name="adj" fmla="val 25000"/>
                </a:avLst>
              </a:prstGeom>
              <a:solidFill>
                <a:schemeClr val="bg1"/>
              </a:solidFill>
              <a:ln w="9525">
                <a:solidFill>
                  <a:srgbClr val="002060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lIns="92075" tIns="46038" rIns="92075" bIns="46038" anchor="ctr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en-GB" altLang="es-419"/>
              </a:p>
            </p:txBody>
          </p:sp>
          <p:sp>
            <p:nvSpPr>
              <p:cNvPr id="37919" name="AutoShape 53"/>
              <p:cNvSpPr>
                <a:spLocks noChangeArrowheads="1"/>
              </p:cNvSpPr>
              <p:nvPr/>
            </p:nvSpPr>
            <p:spPr bwMode="auto">
              <a:xfrm>
                <a:off x="1134" y="2758"/>
                <a:ext cx="726" cy="310"/>
              </a:xfrm>
              <a:prstGeom prst="cube">
                <a:avLst>
                  <a:gd name="adj" fmla="val 25000"/>
                </a:avLst>
              </a:prstGeom>
              <a:solidFill>
                <a:schemeClr val="accent2"/>
              </a:solidFill>
              <a:ln w="9525">
                <a:solidFill>
                  <a:srgbClr val="002060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lIns="92075" tIns="46038" rIns="92075" bIns="46038" anchor="ctr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en-GB" altLang="es-419"/>
              </a:p>
            </p:txBody>
          </p:sp>
          <p:sp>
            <p:nvSpPr>
              <p:cNvPr id="37920" name="AutoShape 54"/>
              <p:cNvSpPr>
                <a:spLocks noChangeArrowheads="1"/>
              </p:cNvSpPr>
              <p:nvPr/>
            </p:nvSpPr>
            <p:spPr bwMode="auto">
              <a:xfrm>
                <a:off x="1724" y="2758"/>
                <a:ext cx="726" cy="310"/>
              </a:xfrm>
              <a:prstGeom prst="cube">
                <a:avLst>
                  <a:gd name="adj" fmla="val 25000"/>
                </a:avLst>
              </a:prstGeom>
              <a:solidFill>
                <a:schemeClr val="accent2"/>
              </a:solidFill>
              <a:ln w="9525">
                <a:solidFill>
                  <a:srgbClr val="002060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lIns="92075" tIns="46038" rIns="92075" bIns="46038" anchor="ctr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en-GB" altLang="es-419"/>
              </a:p>
            </p:txBody>
          </p:sp>
          <p:sp>
            <p:nvSpPr>
              <p:cNvPr id="37921" name="AutoShape 55"/>
              <p:cNvSpPr>
                <a:spLocks noChangeArrowheads="1"/>
              </p:cNvSpPr>
              <p:nvPr/>
            </p:nvSpPr>
            <p:spPr bwMode="auto">
              <a:xfrm>
                <a:off x="2314" y="2758"/>
                <a:ext cx="726" cy="310"/>
              </a:xfrm>
              <a:prstGeom prst="cube">
                <a:avLst>
                  <a:gd name="adj" fmla="val 25000"/>
                </a:avLst>
              </a:prstGeom>
              <a:solidFill>
                <a:schemeClr val="accent2"/>
              </a:solidFill>
              <a:ln w="9525">
                <a:solidFill>
                  <a:srgbClr val="002060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lIns="92075" tIns="46038" rIns="92075" bIns="46038" anchor="ctr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en-GB" altLang="es-419"/>
              </a:p>
            </p:txBody>
          </p:sp>
          <p:sp>
            <p:nvSpPr>
              <p:cNvPr id="37922" name="AutoShape 56"/>
              <p:cNvSpPr>
                <a:spLocks noChangeArrowheads="1"/>
              </p:cNvSpPr>
              <p:nvPr/>
            </p:nvSpPr>
            <p:spPr bwMode="auto">
              <a:xfrm>
                <a:off x="2904" y="2758"/>
                <a:ext cx="726" cy="310"/>
              </a:xfrm>
              <a:prstGeom prst="cube">
                <a:avLst>
                  <a:gd name="adj" fmla="val 25000"/>
                </a:avLst>
              </a:prstGeom>
              <a:solidFill>
                <a:schemeClr val="accent2"/>
              </a:solidFill>
              <a:ln w="9525">
                <a:solidFill>
                  <a:srgbClr val="002060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lIns="92075" tIns="46038" rIns="92075" bIns="46038" anchor="ctr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en-GB" altLang="es-419"/>
              </a:p>
            </p:txBody>
          </p:sp>
          <p:sp>
            <p:nvSpPr>
              <p:cNvPr id="37923" name="AutoShape 57"/>
              <p:cNvSpPr>
                <a:spLocks noChangeArrowheads="1"/>
              </p:cNvSpPr>
              <p:nvPr/>
            </p:nvSpPr>
            <p:spPr bwMode="auto">
              <a:xfrm>
                <a:off x="3493" y="2758"/>
                <a:ext cx="726" cy="310"/>
              </a:xfrm>
              <a:prstGeom prst="cube">
                <a:avLst>
                  <a:gd name="adj" fmla="val 25000"/>
                </a:avLst>
              </a:prstGeom>
              <a:solidFill>
                <a:schemeClr val="accent2"/>
              </a:solidFill>
              <a:ln w="9525">
                <a:solidFill>
                  <a:srgbClr val="002060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lIns="92075" tIns="46038" rIns="92075" bIns="46038" anchor="ctr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en-GB" altLang="es-419"/>
              </a:p>
            </p:txBody>
          </p:sp>
          <p:sp>
            <p:nvSpPr>
              <p:cNvPr id="37924" name="AutoShape 58"/>
              <p:cNvSpPr>
                <a:spLocks noChangeArrowheads="1"/>
              </p:cNvSpPr>
              <p:nvPr/>
            </p:nvSpPr>
            <p:spPr bwMode="auto">
              <a:xfrm>
                <a:off x="1134" y="2236"/>
                <a:ext cx="726" cy="310"/>
              </a:xfrm>
              <a:prstGeom prst="cube">
                <a:avLst>
                  <a:gd name="adj" fmla="val 25000"/>
                </a:avLst>
              </a:prstGeom>
              <a:solidFill>
                <a:schemeClr val="hlink"/>
              </a:solidFill>
              <a:ln w="9525">
                <a:solidFill>
                  <a:srgbClr val="002060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lIns="92075" tIns="46038" rIns="92075" bIns="46038" anchor="ctr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en-GB" altLang="es-419"/>
              </a:p>
            </p:txBody>
          </p:sp>
          <p:sp>
            <p:nvSpPr>
              <p:cNvPr id="37925" name="AutoShape 59"/>
              <p:cNvSpPr>
                <a:spLocks noChangeArrowheads="1"/>
              </p:cNvSpPr>
              <p:nvPr/>
            </p:nvSpPr>
            <p:spPr bwMode="auto">
              <a:xfrm>
                <a:off x="1724" y="2236"/>
                <a:ext cx="726" cy="310"/>
              </a:xfrm>
              <a:prstGeom prst="cube">
                <a:avLst>
                  <a:gd name="adj" fmla="val 25000"/>
                </a:avLst>
              </a:prstGeom>
              <a:solidFill>
                <a:schemeClr val="hlink"/>
              </a:solidFill>
              <a:ln w="9525">
                <a:solidFill>
                  <a:srgbClr val="002060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lIns="92075" tIns="46038" rIns="92075" bIns="46038" anchor="ctr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en-GB" altLang="es-419"/>
              </a:p>
            </p:txBody>
          </p:sp>
          <p:sp>
            <p:nvSpPr>
              <p:cNvPr id="37926" name="AutoShape 60"/>
              <p:cNvSpPr>
                <a:spLocks noChangeArrowheads="1"/>
              </p:cNvSpPr>
              <p:nvPr/>
            </p:nvSpPr>
            <p:spPr bwMode="auto">
              <a:xfrm>
                <a:off x="2314" y="2236"/>
                <a:ext cx="726" cy="310"/>
              </a:xfrm>
              <a:prstGeom prst="cube">
                <a:avLst>
                  <a:gd name="adj" fmla="val 25000"/>
                </a:avLst>
              </a:prstGeom>
              <a:solidFill>
                <a:schemeClr val="hlink"/>
              </a:solidFill>
              <a:ln w="9525">
                <a:solidFill>
                  <a:srgbClr val="002060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lIns="92075" tIns="46038" rIns="92075" bIns="46038" anchor="ctr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en-GB" altLang="es-419"/>
              </a:p>
            </p:txBody>
          </p:sp>
          <p:sp>
            <p:nvSpPr>
              <p:cNvPr id="37927" name="AutoShape 61"/>
              <p:cNvSpPr>
                <a:spLocks noChangeArrowheads="1"/>
              </p:cNvSpPr>
              <p:nvPr/>
            </p:nvSpPr>
            <p:spPr bwMode="auto">
              <a:xfrm>
                <a:off x="2904" y="2236"/>
                <a:ext cx="726" cy="310"/>
              </a:xfrm>
              <a:prstGeom prst="cube">
                <a:avLst>
                  <a:gd name="adj" fmla="val 25000"/>
                </a:avLst>
              </a:prstGeom>
              <a:solidFill>
                <a:schemeClr val="hlink"/>
              </a:solidFill>
              <a:ln w="9525">
                <a:solidFill>
                  <a:srgbClr val="002060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lIns="92075" tIns="46038" rIns="92075" bIns="46038" anchor="ctr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en-GB" altLang="es-419"/>
              </a:p>
            </p:txBody>
          </p:sp>
          <p:sp>
            <p:nvSpPr>
              <p:cNvPr id="37928" name="AutoShape 62"/>
              <p:cNvSpPr>
                <a:spLocks noChangeArrowheads="1"/>
              </p:cNvSpPr>
              <p:nvPr/>
            </p:nvSpPr>
            <p:spPr bwMode="auto">
              <a:xfrm>
                <a:off x="3493" y="2236"/>
                <a:ext cx="726" cy="310"/>
              </a:xfrm>
              <a:prstGeom prst="cube">
                <a:avLst>
                  <a:gd name="adj" fmla="val 25000"/>
                </a:avLst>
              </a:prstGeom>
              <a:solidFill>
                <a:schemeClr val="hlink"/>
              </a:solidFill>
              <a:ln w="9525">
                <a:solidFill>
                  <a:srgbClr val="002060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lIns="92075" tIns="46038" rIns="92075" bIns="46038" anchor="ctr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en-GB" altLang="es-419"/>
              </a:p>
            </p:txBody>
          </p:sp>
          <p:sp>
            <p:nvSpPr>
              <p:cNvPr id="37929" name="AutoShape 63"/>
              <p:cNvSpPr>
                <a:spLocks noChangeArrowheads="1"/>
              </p:cNvSpPr>
              <p:nvPr/>
            </p:nvSpPr>
            <p:spPr bwMode="auto">
              <a:xfrm>
                <a:off x="1134" y="1714"/>
                <a:ext cx="726" cy="310"/>
              </a:xfrm>
              <a:prstGeom prst="cube">
                <a:avLst>
                  <a:gd name="adj" fmla="val 25000"/>
                </a:avLst>
              </a:prstGeom>
              <a:solidFill>
                <a:schemeClr val="folHlink"/>
              </a:solidFill>
              <a:ln w="9525">
                <a:solidFill>
                  <a:srgbClr val="002060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lIns="92075" tIns="46038" rIns="92075" bIns="46038" anchor="ctr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en-GB" altLang="es-419"/>
              </a:p>
            </p:txBody>
          </p:sp>
          <p:sp>
            <p:nvSpPr>
              <p:cNvPr id="37930" name="AutoShape 64"/>
              <p:cNvSpPr>
                <a:spLocks noChangeArrowheads="1"/>
              </p:cNvSpPr>
              <p:nvPr/>
            </p:nvSpPr>
            <p:spPr bwMode="auto">
              <a:xfrm>
                <a:off x="1724" y="1714"/>
                <a:ext cx="726" cy="310"/>
              </a:xfrm>
              <a:prstGeom prst="cube">
                <a:avLst>
                  <a:gd name="adj" fmla="val 25000"/>
                </a:avLst>
              </a:prstGeom>
              <a:solidFill>
                <a:schemeClr val="folHlink"/>
              </a:solidFill>
              <a:ln w="9525">
                <a:solidFill>
                  <a:srgbClr val="002060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lIns="92075" tIns="46038" rIns="92075" bIns="46038" anchor="ctr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en-GB" altLang="es-419"/>
              </a:p>
            </p:txBody>
          </p:sp>
          <p:sp>
            <p:nvSpPr>
              <p:cNvPr id="37931" name="AutoShape 65"/>
              <p:cNvSpPr>
                <a:spLocks noChangeArrowheads="1"/>
              </p:cNvSpPr>
              <p:nvPr/>
            </p:nvSpPr>
            <p:spPr bwMode="auto">
              <a:xfrm>
                <a:off x="2314" y="1714"/>
                <a:ext cx="726" cy="310"/>
              </a:xfrm>
              <a:prstGeom prst="cube">
                <a:avLst>
                  <a:gd name="adj" fmla="val 25000"/>
                </a:avLst>
              </a:prstGeom>
              <a:solidFill>
                <a:schemeClr val="folHlink"/>
              </a:solidFill>
              <a:ln w="9525">
                <a:solidFill>
                  <a:srgbClr val="002060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lIns="92075" tIns="46038" rIns="92075" bIns="46038" anchor="ctr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en-GB" altLang="es-419"/>
              </a:p>
            </p:txBody>
          </p:sp>
          <p:sp>
            <p:nvSpPr>
              <p:cNvPr id="37932" name="AutoShape 66"/>
              <p:cNvSpPr>
                <a:spLocks noChangeArrowheads="1"/>
              </p:cNvSpPr>
              <p:nvPr/>
            </p:nvSpPr>
            <p:spPr bwMode="auto">
              <a:xfrm>
                <a:off x="2904" y="1714"/>
                <a:ext cx="726" cy="310"/>
              </a:xfrm>
              <a:prstGeom prst="cube">
                <a:avLst>
                  <a:gd name="adj" fmla="val 25000"/>
                </a:avLst>
              </a:prstGeom>
              <a:solidFill>
                <a:schemeClr val="folHlink"/>
              </a:solidFill>
              <a:ln w="9525">
                <a:solidFill>
                  <a:srgbClr val="002060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lIns="92075" tIns="46038" rIns="92075" bIns="46038" anchor="ctr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en-GB" altLang="es-419"/>
              </a:p>
            </p:txBody>
          </p:sp>
          <p:sp>
            <p:nvSpPr>
              <p:cNvPr id="37933" name="AutoShape 67"/>
              <p:cNvSpPr>
                <a:spLocks noChangeArrowheads="1"/>
              </p:cNvSpPr>
              <p:nvPr/>
            </p:nvSpPr>
            <p:spPr bwMode="auto">
              <a:xfrm>
                <a:off x="3493" y="1714"/>
                <a:ext cx="726" cy="310"/>
              </a:xfrm>
              <a:prstGeom prst="cube">
                <a:avLst>
                  <a:gd name="adj" fmla="val 25000"/>
                </a:avLst>
              </a:prstGeom>
              <a:solidFill>
                <a:schemeClr val="folHlink"/>
              </a:solidFill>
              <a:ln w="9525">
                <a:solidFill>
                  <a:srgbClr val="002060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lIns="92075" tIns="46038" rIns="92075" bIns="46038" anchor="ctr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en-GB" altLang="es-419"/>
              </a:p>
            </p:txBody>
          </p:sp>
        </p:grpSp>
      </p:grpSp>
      <p:sp>
        <p:nvSpPr>
          <p:cNvPr id="222277" name="Text Box 69"/>
          <p:cNvSpPr txBox="1">
            <a:spLocks noChangeArrowheads="1"/>
          </p:cNvSpPr>
          <p:nvPr/>
        </p:nvSpPr>
        <p:spPr bwMode="auto">
          <a:xfrm>
            <a:off x="4619626" y="6165850"/>
            <a:ext cx="1707168" cy="523846"/>
          </a:xfrm>
          <a:prstGeom prst="rect">
            <a:avLst/>
          </a:prstGeom>
          <a:noFill/>
          <a:ln w="9525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lIns="92060" tIns="46030" rIns="92060" bIns="46030" anchorCtr="1">
            <a:spAutoFit/>
          </a:bodyPr>
          <a:lstStyle/>
          <a:p>
            <a:pPr>
              <a:defRPr/>
            </a:pPr>
            <a:r>
              <a:rPr lang="en-US" sz="2800" dirty="0" err="1">
                <a:latin typeface="Arial" charset="0"/>
              </a:rPr>
              <a:t>Regiones</a:t>
            </a:r>
            <a:endParaRPr lang="en-US" sz="2800" dirty="0">
              <a:latin typeface="Arial" charset="0"/>
            </a:endParaRPr>
          </a:p>
        </p:txBody>
      </p:sp>
      <p:sp>
        <p:nvSpPr>
          <p:cNvPr id="222278" name="Text Box 70"/>
          <p:cNvSpPr txBox="1">
            <a:spLocks noChangeArrowheads="1"/>
          </p:cNvSpPr>
          <p:nvPr/>
        </p:nvSpPr>
        <p:spPr bwMode="auto">
          <a:xfrm>
            <a:off x="3143251" y="5805488"/>
            <a:ext cx="785441" cy="400736"/>
          </a:xfrm>
          <a:prstGeom prst="rect">
            <a:avLst/>
          </a:prstGeom>
          <a:noFill/>
          <a:ln w="9525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lIns="92060" tIns="46030" rIns="92060" bIns="46030" anchorCtr="1">
            <a:spAutoFit/>
          </a:bodyPr>
          <a:lstStyle/>
          <a:p>
            <a:pPr>
              <a:defRPr/>
            </a:pPr>
            <a:r>
              <a:rPr lang="en-US" sz="2000" dirty="0">
                <a:latin typeface="Arial" charset="0"/>
              </a:rPr>
              <a:t>Peas</a:t>
            </a:r>
          </a:p>
        </p:txBody>
      </p:sp>
      <p:sp>
        <p:nvSpPr>
          <p:cNvPr id="222279" name="Text Box 71"/>
          <p:cNvSpPr txBox="1">
            <a:spLocks noChangeArrowheads="1"/>
          </p:cNvSpPr>
          <p:nvPr/>
        </p:nvSpPr>
        <p:spPr bwMode="auto">
          <a:xfrm>
            <a:off x="4079875" y="5805488"/>
            <a:ext cx="742161" cy="400736"/>
          </a:xfrm>
          <a:prstGeom prst="rect">
            <a:avLst/>
          </a:prstGeom>
          <a:noFill/>
          <a:ln w="9525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lIns="92060" tIns="46030" rIns="92060" bIns="46030" anchorCtr="1">
            <a:spAutoFit/>
          </a:bodyPr>
          <a:lstStyle/>
          <a:p>
            <a:pPr>
              <a:defRPr/>
            </a:pPr>
            <a:r>
              <a:rPr lang="en-US" sz="2000" dirty="0">
                <a:latin typeface="Arial" charset="0"/>
              </a:rPr>
              <a:t>Corn</a:t>
            </a:r>
          </a:p>
        </p:txBody>
      </p:sp>
      <p:sp>
        <p:nvSpPr>
          <p:cNvPr id="222280" name="Text Box 72"/>
          <p:cNvSpPr txBox="1">
            <a:spLocks noChangeArrowheads="1"/>
          </p:cNvSpPr>
          <p:nvPr/>
        </p:nvSpPr>
        <p:spPr bwMode="auto">
          <a:xfrm>
            <a:off x="4967289" y="5805488"/>
            <a:ext cx="870401" cy="400736"/>
          </a:xfrm>
          <a:prstGeom prst="rect">
            <a:avLst/>
          </a:prstGeom>
          <a:noFill/>
          <a:ln w="9525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lIns="92060" tIns="46030" rIns="92060" bIns="46030" anchorCtr="1">
            <a:spAutoFit/>
          </a:bodyPr>
          <a:lstStyle/>
          <a:p>
            <a:pPr>
              <a:defRPr/>
            </a:pPr>
            <a:r>
              <a:rPr lang="en-US" sz="2000" dirty="0">
                <a:latin typeface="Arial" charset="0"/>
              </a:rPr>
              <a:t>Bread</a:t>
            </a:r>
          </a:p>
        </p:txBody>
      </p:sp>
      <p:sp>
        <p:nvSpPr>
          <p:cNvPr id="222281" name="Text Box 73"/>
          <p:cNvSpPr txBox="1">
            <a:spLocks noChangeArrowheads="1"/>
          </p:cNvSpPr>
          <p:nvPr/>
        </p:nvSpPr>
        <p:spPr bwMode="auto">
          <a:xfrm>
            <a:off x="6016625" y="5799138"/>
            <a:ext cx="642774" cy="400736"/>
          </a:xfrm>
          <a:prstGeom prst="rect">
            <a:avLst/>
          </a:prstGeom>
          <a:noFill/>
          <a:ln w="9525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lIns="92060" tIns="46030" rIns="92060" bIns="46030" anchorCtr="1">
            <a:spAutoFit/>
          </a:bodyPr>
          <a:lstStyle/>
          <a:p>
            <a:pPr>
              <a:defRPr/>
            </a:pPr>
            <a:r>
              <a:rPr lang="en-US" sz="2000" dirty="0">
                <a:latin typeface="Arial" charset="0"/>
              </a:rPr>
              <a:t>Milk</a:t>
            </a:r>
          </a:p>
        </p:txBody>
      </p:sp>
      <p:sp>
        <p:nvSpPr>
          <p:cNvPr id="222282" name="Text Box 74"/>
          <p:cNvSpPr txBox="1">
            <a:spLocks noChangeArrowheads="1"/>
          </p:cNvSpPr>
          <p:nvPr/>
        </p:nvSpPr>
        <p:spPr bwMode="auto">
          <a:xfrm>
            <a:off x="6916738" y="5799138"/>
            <a:ext cx="756587" cy="400736"/>
          </a:xfrm>
          <a:prstGeom prst="rect">
            <a:avLst/>
          </a:prstGeom>
          <a:noFill/>
          <a:ln w="9525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lIns="92060" tIns="46030" rIns="92060" bIns="46030" anchorCtr="1">
            <a:spAutoFit/>
          </a:bodyPr>
          <a:lstStyle/>
          <a:p>
            <a:pPr>
              <a:defRPr/>
            </a:pPr>
            <a:r>
              <a:rPr lang="en-US" sz="2000" dirty="0">
                <a:latin typeface="Arial" charset="0"/>
              </a:rPr>
              <a:t>Beer</a:t>
            </a:r>
          </a:p>
        </p:txBody>
      </p:sp>
      <p:sp>
        <p:nvSpPr>
          <p:cNvPr id="222283" name="Text Box 75"/>
          <p:cNvSpPr txBox="1">
            <a:spLocks noChangeArrowheads="1"/>
          </p:cNvSpPr>
          <p:nvPr/>
        </p:nvSpPr>
        <p:spPr bwMode="auto">
          <a:xfrm>
            <a:off x="771327" y="2907536"/>
            <a:ext cx="1301608" cy="369958"/>
          </a:xfrm>
          <a:prstGeom prst="rect">
            <a:avLst/>
          </a:prstGeom>
          <a:noFill/>
          <a:ln w="9525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lIns="92060" tIns="46030" rIns="92060" bIns="46030" anchorCtr="1">
            <a:spAutoFit/>
          </a:bodyPr>
          <a:lstStyle/>
          <a:p>
            <a:pPr algn="ctr">
              <a:defRPr/>
            </a:pPr>
            <a:r>
              <a:rPr lang="en-US" dirty="0" err="1">
                <a:latin typeface="Arial" charset="0"/>
              </a:rPr>
              <a:t>Conuntries</a:t>
            </a:r>
            <a:endParaRPr lang="en-US" dirty="0">
              <a:latin typeface="Arial" charset="0"/>
            </a:endParaRPr>
          </a:p>
        </p:txBody>
      </p:sp>
      <p:sp>
        <p:nvSpPr>
          <p:cNvPr id="222284" name="Text Box 76"/>
          <p:cNvSpPr txBox="1">
            <a:spLocks noChangeArrowheads="1"/>
          </p:cNvSpPr>
          <p:nvPr/>
        </p:nvSpPr>
        <p:spPr bwMode="auto">
          <a:xfrm>
            <a:off x="2422828" y="2673350"/>
            <a:ext cx="628347" cy="400736"/>
          </a:xfrm>
          <a:prstGeom prst="rect">
            <a:avLst/>
          </a:prstGeom>
          <a:noFill/>
          <a:ln w="9525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lIns="92060" tIns="46030" rIns="92060" bIns="46030" anchorCtr="1">
            <a:spAutoFit/>
          </a:bodyPr>
          <a:lstStyle/>
          <a:p>
            <a:pPr algn="r">
              <a:defRPr/>
            </a:pPr>
            <a:r>
              <a:rPr lang="en-US" sz="2000" dirty="0" err="1">
                <a:latin typeface="Arial" charset="0"/>
              </a:rPr>
              <a:t>Bos</a:t>
            </a:r>
            <a:endParaRPr lang="en-US" sz="2000" dirty="0">
              <a:latin typeface="Arial" charset="0"/>
            </a:endParaRPr>
          </a:p>
        </p:txBody>
      </p:sp>
      <p:sp>
        <p:nvSpPr>
          <p:cNvPr id="222285" name="Text Box 77"/>
          <p:cNvSpPr txBox="1">
            <a:spLocks noChangeArrowheads="1"/>
          </p:cNvSpPr>
          <p:nvPr/>
        </p:nvSpPr>
        <p:spPr bwMode="auto">
          <a:xfrm>
            <a:off x="2408238" y="3465513"/>
            <a:ext cx="728662" cy="400050"/>
          </a:xfrm>
          <a:prstGeom prst="rect">
            <a:avLst/>
          </a:prstGeom>
          <a:noFill/>
          <a:ln w="9525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lIns="92060" tIns="46030" rIns="92060" bIns="46030" anchorCtr="1">
            <a:spAutoFit/>
          </a:bodyPr>
          <a:lstStyle/>
          <a:p>
            <a:pPr algn="r">
              <a:defRPr/>
            </a:pPr>
            <a:r>
              <a:rPr lang="en-US" sz="2000" dirty="0">
                <a:latin typeface="Arial" charset="0"/>
              </a:rPr>
              <a:t>NYC</a:t>
            </a:r>
          </a:p>
        </p:txBody>
      </p:sp>
      <p:sp>
        <p:nvSpPr>
          <p:cNvPr id="222286" name="Text Box 78"/>
          <p:cNvSpPr txBox="1">
            <a:spLocks noChangeArrowheads="1"/>
          </p:cNvSpPr>
          <p:nvPr/>
        </p:nvSpPr>
        <p:spPr bwMode="auto">
          <a:xfrm>
            <a:off x="2499571" y="4329113"/>
            <a:ext cx="572242" cy="400736"/>
          </a:xfrm>
          <a:prstGeom prst="rect">
            <a:avLst/>
          </a:prstGeom>
          <a:noFill/>
          <a:ln w="9525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lIns="92060" tIns="46030" rIns="92060" bIns="46030" anchorCtr="1">
            <a:spAutoFit/>
          </a:bodyPr>
          <a:lstStyle/>
          <a:p>
            <a:pPr algn="r">
              <a:defRPr/>
            </a:pPr>
            <a:r>
              <a:rPr lang="en-US" sz="2000" dirty="0">
                <a:latin typeface="Arial" charset="0"/>
              </a:rPr>
              <a:t>Chi</a:t>
            </a:r>
          </a:p>
        </p:txBody>
      </p:sp>
      <p:sp>
        <p:nvSpPr>
          <p:cNvPr id="222287" name="Text Box 79"/>
          <p:cNvSpPr txBox="1">
            <a:spLocks noChangeArrowheads="1"/>
          </p:cNvSpPr>
          <p:nvPr/>
        </p:nvSpPr>
        <p:spPr bwMode="auto">
          <a:xfrm>
            <a:off x="2451100" y="5157788"/>
            <a:ext cx="642938" cy="400050"/>
          </a:xfrm>
          <a:prstGeom prst="rect">
            <a:avLst/>
          </a:prstGeom>
          <a:noFill/>
          <a:ln w="9525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lIns="92060" tIns="46030" rIns="92060" bIns="46030" anchorCtr="1">
            <a:spAutoFit/>
          </a:bodyPr>
          <a:lstStyle/>
          <a:p>
            <a:pPr algn="r">
              <a:defRPr/>
            </a:pPr>
            <a:r>
              <a:rPr lang="en-US" sz="2000" dirty="0">
                <a:latin typeface="Arial" charset="0"/>
              </a:rPr>
              <a:t>Sea</a:t>
            </a:r>
          </a:p>
        </p:txBody>
      </p:sp>
      <p:sp>
        <p:nvSpPr>
          <p:cNvPr id="222288" name="Text Box 80"/>
          <p:cNvSpPr txBox="1">
            <a:spLocks noChangeArrowheads="1"/>
          </p:cNvSpPr>
          <p:nvPr/>
        </p:nvSpPr>
        <p:spPr bwMode="auto">
          <a:xfrm>
            <a:off x="8024814" y="5438775"/>
            <a:ext cx="599493" cy="400736"/>
          </a:xfrm>
          <a:prstGeom prst="rect">
            <a:avLst/>
          </a:prstGeom>
          <a:noFill/>
          <a:ln w="9525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lIns="92060" tIns="46030" rIns="92060" bIns="46030" anchorCtr="1">
            <a:spAutoFit/>
          </a:bodyPr>
          <a:lstStyle/>
          <a:p>
            <a:pPr>
              <a:defRPr/>
            </a:pPr>
            <a:r>
              <a:rPr lang="en-US" sz="2000" dirty="0">
                <a:latin typeface="Arial" charset="0"/>
              </a:rPr>
              <a:t>Jan</a:t>
            </a:r>
          </a:p>
        </p:txBody>
      </p:sp>
      <p:sp>
        <p:nvSpPr>
          <p:cNvPr id="222289" name="Text Box 81"/>
          <p:cNvSpPr txBox="1">
            <a:spLocks noChangeArrowheads="1"/>
          </p:cNvSpPr>
          <p:nvPr/>
        </p:nvSpPr>
        <p:spPr bwMode="auto">
          <a:xfrm>
            <a:off x="8594725" y="4797425"/>
            <a:ext cx="641171" cy="400736"/>
          </a:xfrm>
          <a:prstGeom prst="rect">
            <a:avLst/>
          </a:prstGeom>
          <a:noFill/>
          <a:ln w="9525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lIns="92060" tIns="46030" rIns="92060" bIns="46030" anchorCtr="1">
            <a:spAutoFit/>
          </a:bodyPr>
          <a:lstStyle/>
          <a:p>
            <a:pPr>
              <a:defRPr/>
            </a:pPr>
            <a:r>
              <a:rPr lang="en-US" sz="2000" dirty="0">
                <a:latin typeface="Arial" charset="0"/>
              </a:rPr>
              <a:t>Mar</a:t>
            </a:r>
          </a:p>
        </p:txBody>
      </p:sp>
      <p:sp>
        <p:nvSpPr>
          <p:cNvPr id="222290" name="Text Box 82"/>
          <p:cNvSpPr txBox="1">
            <a:spLocks noChangeArrowheads="1"/>
          </p:cNvSpPr>
          <p:nvPr/>
        </p:nvSpPr>
        <p:spPr bwMode="auto">
          <a:xfrm>
            <a:off x="8270875" y="5121275"/>
            <a:ext cx="642774" cy="400736"/>
          </a:xfrm>
          <a:prstGeom prst="rect">
            <a:avLst/>
          </a:prstGeom>
          <a:noFill/>
          <a:ln w="9525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lIns="92060" tIns="46030" rIns="92060" bIns="46030" anchorCtr="1">
            <a:spAutoFit/>
          </a:bodyPr>
          <a:lstStyle/>
          <a:p>
            <a:pPr>
              <a:defRPr/>
            </a:pPr>
            <a:r>
              <a:rPr lang="en-US" sz="2000" dirty="0">
                <a:latin typeface="Arial" charset="0"/>
              </a:rPr>
              <a:t>Feb</a:t>
            </a:r>
          </a:p>
        </p:txBody>
      </p:sp>
      <p:sp>
        <p:nvSpPr>
          <p:cNvPr id="222291" name="Text Box 83"/>
          <p:cNvSpPr txBox="1">
            <a:spLocks noChangeArrowheads="1"/>
          </p:cNvSpPr>
          <p:nvPr/>
        </p:nvSpPr>
        <p:spPr bwMode="auto">
          <a:xfrm>
            <a:off x="8975725" y="5329239"/>
            <a:ext cx="1373231" cy="523846"/>
          </a:xfrm>
          <a:prstGeom prst="rect">
            <a:avLst/>
          </a:prstGeom>
          <a:noFill/>
          <a:ln w="9525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lIns="92060" tIns="46030" rIns="92060" bIns="46030" anchorCtr="1">
            <a:spAutoFit/>
          </a:bodyPr>
          <a:lstStyle/>
          <a:p>
            <a:pPr>
              <a:defRPr/>
            </a:pPr>
            <a:r>
              <a:rPr lang="en-US" sz="2800" dirty="0" err="1">
                <a:latin typeface="Arial" charset="0"/>
              </a:rPr>
              <a:t>Tiempo</a:t>
            </a:r>
            <a:endParaRPr lang="en-US" sz="2800" dirty="0">
              <a:latin typeface="Arial" charset="0"/>
            </a:endParaRPr>
          </a:p>
        </p:txBody>
      </p:sp>
      <p:grpSp>
        <p:nvGrpSpPr>
          <p:cNvPr id="6" name="Group 90"/>
          <p:cNvGrpSpPr>
            <a:grpSpLocks/>
          </p:cNvGrpSpPr>
          <p:nvPr/>
        </p:nvGrpSpPr>
        <p:grpSpPr bwMode="auto">
          <a:xfrm>
            <a:off x="5832477" y="434976"/>
            <a:ext cx="2930527" cy="2600325"/>
            <a:chOff x="2714" y="274"/>
            <a:chExt cx="1846" cy="1638"/>
          </a:xfrm>
        </p:grpSpPr>
        <p:sp>
          <p:nvSpPr>
            <p:cNvPr id="37908" name="Oval 84"/>
            <p:cNvSpPr>
              <a:spLocks noChangeArrowheads="1"/>
            </p:cNvSpPr>
            <p:nvPr/>
          </p:nvSpPr>
          <p:spPr bwMode="auto">
            <a:xfrm>
              <a:off x="3360" y="1680"/>
              <a:ext cx="670" cy="232"/>
            </a:xfrm>
            <a:prstGeom prst="ellipse">
              <a:avLst/>
            </a:prstGeom>
            <a:noFill/>
            <a:ln w="4445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2075" tIns="46038" rIns="92075" bIns="46038" anchor="ctr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GB" altLang="es-419" sz="1100"/>
            </a:p>
          </p:txBody>
        </p:sp>
        <p:sp>
          <p:nvSpPr>
            <p:cNvPr id="222294" name="Text Box 86"/>
            <p:cNvSpPr txBox="1">
              <a:spLocks noChangeArrowheads="1"/>
            </p:cNvSpPr>
            <p:nvPr/>
          </p:nvSpPr>
          <p:spPr bwMode="auto">
            <a:xfrm>
              <a:off x="2714" y="274"/>
              <a:ext cx="1846" cy="408"/>
            </a:xfrm>
            <a:prstGeom prst="rect">
              <a:avLst/>
            </a:prstGeom>
            <a:noFill/>
            <a:ln w="9525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lIns="92075" tIns="46038" rIns="92075" bIns="46038" anchorCtr="1">
              <a:spAutoFit/>
            </a:bodyPr>
            <a:lstStyle/>
            <a:p>
              <a:pPr algn="ctr">
                <a:defRPr/>
              </a:pPr>
              <a:r>
                <a:rPr lang="en-US" dirty="0">
                  <a:latin typeface="Arial" charset="0"/>
                </a:rPr>
                <a:t>Units of beer consumed in </a:t>
              </a:r>
            </a:p>
            <a:p>
              <a:pPr algn="ctr">
                <a:defRPr/>
              </a:pPr>
              <a:r>
                <a:rPr lang="en-US" dirty="0">
                  <a:latin typeface="Arial" charset="0"/>
                </a:rPr>
                <a:t>Boston in January</a:t>
              </a:r>
            </a:p>
          </p:txBody>
        </p:sp>
        <p:cxnSp>
          <p:nvCxnSpPr>
            <p:cNvPr id="37910" name="AutoShape 89"/>
            <p:cNvCxnSpPr>
              <a:cxnSpLocks noChangeShapeType="1"/>
              <a:stCxn id="37908" idx="0"/>
              <a:endCxn id="222294" idx="2"/>
            </p:cNvCxnSpPr>
            <p:nvPr/>
          </p:nvCxnSpPr>
          <p:spPr bwMode="auto">
            <a:xfrm flipH="1" flipV="1">
              <a:off x="3637" y="682"/>
              <a:ext cx="58" cy="998"/>
            </a:xfrm>
            <a:prstGeom prst="straightConnector1">
              <a:avLst/>
            </a:prstGeom>
            <a:noFill/>
            <a:ln w="44450">
              <a:solidFill>
                <a:schemeClr val="tx2"/>
              </a:solidFill>
              <a:round/>
              <a:headEnd type="none" w="sm" len="sm"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120820174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4" name="Rectangle 6"/>
          <p:cNvSpPr>
            <a:spLocks noGrp="1" noChangeArrowheads="1"/>
          </p:cNvSpPr>
          <p:nvPr>
            <p:ph type="title" idx="4294967295"/>
          </p:nvPr>
        </p:nvSpPr>
        <p:spPr>
          <a:xfrm>
            <a:off x="1524000" y="220664"/>
            <a:ext cx="8229600" cy="750887"/>
          </a:xfrm>
        </p:spPr>
        <p:txBody>
          <a:bodyPr/>
          <a:lstStyle/>
          <a:p>
            <a:pPr defTabSz="912703">
              <a:defRPr/>
            </a:pPr>
            <a:r>
              <a:rPr>
                <a:latin typeface="+mn-lt"/>
              </a:rPr>
              <a:t>Measure Group</a:t>
            </a:r>
          </a:p>
        </p:txBody>
      </p:sp>
      <p:sp>
        <p:nvSpPr>
          <p:cNvPr id="17415" name="Rectangle 7"/>
          <p:cNvSpPr>
            <a:spLocks noGrp="1" noChangeArrowheads="1"/>
          </p:cNvSpPr>
          <p:nvPr>
            <p:ph type="body" idx="4294967295"/>
          </p:nvPr>
        </p:nvSpPr>
        <p:spPr>
          <a:xfrm>
            <a:off x="2257426" y="1417638"/>
            <a:ext cx="8410575" cy="5016500"/>
          </a:xfrm>
        </p:spPr>
        <p:txBody>
          <a:bodyPr/>
          <a:lstStyle/>
          <a:p>
            <a:pPr marL="382543" indent="-382543" defTabSz="912703">
              <a:buFont typeface="Arial" panose="020B0604020202020204" pitchFamily="34" charset="0"/>
              <a:buChar char="•"/>
              <a:defRPr/>
            </a:pPr>
            <a:r>
              <a:rPr lang="en-US" dirty="0">
                <a:sym typeface="Wingdings" pitchFamily="2" charset="2"/>
              </a:rPr>
              <a:t>Group of measures with same dimensionality</a:t>
            </a:r>
            <a:endParaRPr lang="en-US" dirty="0"/>
          </a:p>
          <a:p>
            <a:pPr marL="382543" indent="-382543" defTabSz="912703">
              <a:buFont typeface="Arial" panose="020B0604020202020204" pitchFamily="34" charset="0"/>
              <a:buChar char="•"/>
              <a:defRPr/>
            </a:pPr>
            <a:r>
              <a:rPr lang="en-US" dirty="0">
                <a:sym typeface="Wingdings" pitchFamily="2" charset="2"/>
              </a:rPr>
              <a:t>Analogous to fact table</a:t>
            </a:r>
            <a:endParaRPr lang="en-US" dirty="0"/>
          </a:p>
          <a:p>
            <a:pPr marL="382543" indent="-382543" defTabSz="912703">
              <a:buFont typeface="Arial" panose="020B0604020202020204" pitchFamily="34" charset="0"/>
              <a:buChar char="•"/>
              <a:defRPr/>
            </a:pPr>
            <a:r>
              <a:rPr lang="en-US" dirty="0">
                <a:sym typeface="Wingdings" pitchFamily="2" charset="2"/>
              </a:rPr>
              <a:t>Cube can contain more than one measure group</a:t>
            </a:r>
          </a:p>
          <a:p>
            <a:pPr marL="704765" lvl="1" indent="-317461" defTabSz="912703">
              <a:buFont typeface="Arial" panose="020B0604020202020204" pitchFamily="34" charset="0"/>
              <a:buChar char="•"/>
              <a:defRPr/>
            </a:pPr>
            <a:r>
              <a:rPr lang="en-US" b="0" dirty="0">
                <a:sym typeface="Wingdings" pitchFamily="2" charset="2"/>
              </a:rPr>
              <a:t>E.g. Sales, Inventory, Finance</a:t>
            </a:r>
          </a:p>
          <a:p>
            <a:pPr marL="382543" indent="-382543" defTabSz="912703">
              <a:buFont typeface="Arial" panose="020B0604020202020204" pitchFamily="34" charset="0"/>
              <a:buChar char="•"/>
              <a:defRPr/>
            </a:pPr>
            <a:r>
              <a:rPr lang="en-US" dirty="0">
                <a:sym typeface="Wingdings" pitchFamily="2" charset="2"/>
              </a:rPr>
              <a:t>Multi-dimensional space</a:t>
            </a:r>
          </a:p>
          <a:p>
            <a:pPr marL="704765" lvl="1" indent="-317461" defTabSz="912703">
              <a:buFont typeface="Arial" panose="020B0604020202020204" pitchFamily="34" charset="0"/>
              <a:buChar char="•"/>
              <a:defRPr/>
            </a:pPr>
            <a:r>
              <a:rPr lang="en-US" b="0" dirty="0">
                <a:sym typeface="Wingdings" pitchFamily="2" charset="2"/>
              </a:rPr>
              <a:t>Subset of dimensions and measures in the cube</a:t>
            </a:r>
          </a:p>
          <a:p>
            <a:pPr marL="382543" indent="-382543" defTabSz="912703">
              <a:buFont typeface="Arial" panose="020B0604020202020204" pitchFamily="34" charset="0"/>
              <a:buChar char="•"/>
              <a:defRPr/>
            </a:pPr>
            <a:r>
              <a:rPr lang="en-US" dirty="0">
                <a:sym typeface="Wingdings" pitchFamily="2" charset="2"/>
              </a:rPr>
              <a:t>AS2000 comparison</a:t>
            </a:r>
          </a:p>
          <a:p>
            <a:pPr marL="704765" lvl="1" indent="-317461" defTabSz="912703">
              <a:buFont typeface="Arial" panose="020B0604020202020204" pitchFamily="34" charset="0"/>
              <a:buChar char="•"/>
              <a:defRPr/>
            </a:pPr>
            <a:r>
              <a:rPr lang="en-US" b="0" dirty="0">
                <a:sym typeface="Wingdings" pitchFamily="2" charset="2"/>
              </a:rPr>
              <a:t>Virtual Cube  Cube</a:t>
            </a:r>
          </a:p>
          <a:p>
            <a:pPr marL="704765" lvl="1" indent="-317461" defTabSz="912703">
              <a:buFont typeface="Arial" panose="020B0604020202020204" pitchFamily="34" charset="0"/>
              <a:buChar char="•"/>
              <a:defRPr/>
            </a:pPr>
            <a:r>
              <a:rPr lang="en-US" b="0" dirty="0">
                <a:sym typeface="Wingdings" pitchFamily="2" charset="2"/>
              </a:rPr>
              <a:t>Cube  Measure Group</a:t>
            </a:r>
          </a:p>
        </p:txBody>
      </p:sp>
    </p:spTree>
    <p:extLst>
      <p:ext uri="{BB962C8B-B14F-4D97-AF65-F5344CB8AC3E}">
        <p14:creationId xmlns:p14="http://schemas.microsoft.com/office/powerpoint/2010/main" val="4028372826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3"/>
          <p:cNvSpPr>
            <a:spLocks/>
          </p:cNvSpPr>
          <p:nvPr/>
        </p:nvSpPr>
        <p:spPr bwMode="gray">
          <a:xfrm>
            <a:off x="1687079" y="1295401"/>
            <a:ext cx="4114118" cy="1930807"/>
          </a:xfrm>
          <a:custGeom>
            <a:avLst/>
            <a:gdLst/>
            <a:ahLst/>
            <a:cxnLst>
              <a:cxn ang="0">
                <a:pos x="1282" y="319"/>
              </a:cxn>
              <a:cxn ang="0">
                <a:pos x="1282" y="0"/>
              </a:cxn>
              <a:cxn ang="0">
                <a:pos x="0" y="0"/>
              </a:cxn>
              <a:cxn ang="0">
                <a:pos x="0" y="602"/>
              </a:cxn>
              <a:cxn ang="0">
                <a:pos x="991" y="602"/>
              </a:cxn>
              <a:cxn ang="0">
                <a:pos x="1282" y="319"/>
              </a:cxn>
            </a:cxnLst>
            <a:rect l="0" t="0" r="r" b="b"/>
            <a:pathLst>
              <a:path w="1282" h="602">
                <a:moveTo>
                  <a:pt x="1282" y="319"/>
                </a:moveTo>
                <a:cubicBezTo>
                  <a:pt x="1282" y="0"/>
                  <a:pt x="1282" y="0"/>
                  <a:pt x="1282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602"/>
                  <a:pt x="0" y="602"/>
                  <a:pt x="0" y="602"/>
                </a:cubicBezTo>
                <a:cubicBezTo>
                  <a:pt x="991" y="602"/>
                  <a:pt x="991" y="602"/>
                  <a:pt x="991" y="602"/>
                </a:cubicBezTo>
                <a:cubicBezTo>
                  <a:pt x="1004" y="453"/>
                  <a:pt x="1127" y="334"/>
                  <a:pt x="1282" y="319"/>
                </a:cubicBezTo>
                <a:close/>
              </a:path>
            </a:pathLst>
          </a:custGeom>
          <a:solidFill>
            <a:schemeClr val="bg1"/>
          </a:solidFill>
          <a:ln w="9525" cap="flat" cmpd="sng">
            <a:solidFill>
              <a:schemeClr val="tx1"/>
            </a:solidFill>
            <a:prstDash val="solid"/>
            <a:miter lim="800000"/>
            <a:headEnd/>
            <a:tailEnd/>
          </a:ln>
          <a:effectLst/>
        </p:spPr>
        <p:txBody>
          <a:bodyPr/>
          <a:lstStyle/>
          <a:p>
            <a:pPr>
              <a:spcBef>
                <a:spcPct val="50000"/>
              </a:spcBef>
              <a:defRPr/>
            </a:pPr>
            <a:endParaRPr lang="en-US" sz="1100">
              <a:solidFill>
                <a:srgbClr val="000000"/>
              </a:solidFill>
            </a:endParaRPr>
          </a:p>
        </p:txBody>
      </p:sp>
      <p:sp>
        <p:nvSpPr>
          <p:cNvPr id="17" name="Freeform 4"/>
          <p:cNvSpPr>
            <a:spLocks/>
          </p:cNvSpPr>
          <p:nvPr/>
        </p:nvSpPr>
        <p:spPr bwMode="gray">
          <a:xfrm flipH="1">
            <a:off x="5944282" y="1295400"/>
            <a:ext cx="4114118" cy="1930807"/>
          </a:xfrm>
          <a:custGeom>
            <a:avLst/>
            <a:gdLst/>
            <a:ahLst/>
            <a:cxnLst>
              <a:cxn ang="0">
                <a:pos x="1282" y="319"/>
              </a:cxn>
              <a:cxn ang="0">
                <a:pos x="1282" y="0"/>
              </a:cxn>
              <a:cxn ang="0">
                <a:pos x="0" y="0"/>
              </a:cxn>
              <a:cxn ang="0">
                <a:pos x="0" y="602"/>
              </a:cxn>
              <a:cxn ang="0">
                <a:pos x="991" y="602"/>
              </a:cxn>
              <a:cxn ang="0">
                <a:pos x="1282" y="319"/>
              </a:cxn>
            </a:cxnLst>
            <a:rect l="0" t="0" r="r" b="b"/>
            <a:pathLst>
              <a:path w="1282" h="602">
                <a:moveTo>
                  <a:pt x="1282" y="319"/>
                </a:moveTo>
                <a:cubicBezTo>
                  <a:pt x="1282" y="0"/>
                  <a:pt x="1282" y="0"/>
                  <a:pt x="1282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602"/>
                  <a:pt x="0" y="602"/>
                  <a:pt x="0" y="602"/>
                </a:cubicBezTo>
                <a:cubicBezTo>
                  <a:pt x="991" y="602"/>
                  <a:pt x="991" y="602"/>
                  <a:pt x="991" y="602"/>
                </a:cubicBezTo>
                <a:cubicBezTo>
                  <a:pt x="1004" y="453"/>
                  <a:pt x="1127" y="334"/>
                  <a:pt x="1282" y="319"/>
                </a:cubicBezTo>
                <a:close/>
              </a:path>
            </a:pathLst>
          </a:custGeom>
          <a:solidFill>
            <a:schemeClr val="bg1"/>
          </a:solidFill>
          <a:ln w="9525" cap="flat" cmpd="sng">
            <a:solidFill>
              <a:schemeClr val="tx1"/>
            </a:solidFill>
            <a:prstDash val="solid"/>
            <a:miter lim="800000"/>
            <a:headEnd/>
            <a:tailEnd/>
          </a:ln>
          <a:effectLst/>
        </p:spPr>
        <p:txBody>
          <a:bodyPr/>
          <a:lstStyle/>
          <a:p>
            <a:pPr>
              <a:spcBef>
                <a:spcPct val="50000"/>
              </a:spcBef>
              <a:defRPr/>
            </a:pPr>
            <a:endParaRPr lang="en-US" sz="1100">
              <a:solidFill>
                <a:srgbClr val="000000"/>
              </a:solidFill>
            </a:endParaRPr>
          </a:p>
        </p:txBody>
      </p:sp>
      <p:sp>
        <p:nvSpPr>
          <p:cNvPr id="22" name="Freeform 5"/>
          <p:cNvSpPr>
            <a:spLocks/>
          </p:cNvSpPr>
          <p:nvPr/>
        </p:nvSpPr>
        <p:spPr bwMode="gray">
          <a:xfrm flipV="1">
            <a:off x="1687079" y="3434942"/>
            <a:ext cx="4114118" cy="1930808"/>
          </a:xfrm>
          <a:custGeom>
            <a:avLst/>
            <a:gdLst/>
            <a:ahLst/>
            <a:cxnLst>
              <a:cxn ang="0">
                <a:pos x="1282" y="319"/>
              </a:cxn>
              <a:cxn ang="0">
                <a:pos x="1282" y="0"/>
              </a:cxn>
              <a:cxn ang="0">
                <a:pos x="0" y="0"/>
              </a:cxn>
              <a:cxn ang="0">
                <a:pos x="0" y="602"/>
              </a:cxn>
              <a:cxn ang="0">
                <a:pos x="991" y="602"/>
              </a:cxn>
              <a:cxn ang="0">
                <a:pos x="1282" y="319"/>
              </a:cxn>
            </a:cxnLst>
            <a:rect l="0" t="0" r="r" b="b"/>
            <a:pathLst>
              <a:path w="1282" h="602">
                <a:moveTo>
                  <a:pt x="1282" y="319"/>
                </a:moveTo>
                <a:cubicBezTo>
                  <a:pt x="1282" y="0"/>
                  <a:pt x="1282" y="0"/>
                  <a:pt x="1282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602"/>
                  <a:pt x="0" y="602"/>
                  <a:pt x="0" y="602"/>
                </a:cubicBezTo>
                <a:cubicBezTo>
                  <a:pt x="991" y="602"/>
                  <a:pt x="991" y="602"/>
                  <a:pt x="991" y="602"/>
                </a:cubicBezTo>
                <a:cubicBezTo>
                  <a:pt x="1004" y="453"/>
                  <a:pt x="1127" y="334"/>
                  <a:pt x="1282" y="319"/>
                </a:cubicBezTo>
                <a:close/>
              </a:path>
            </a:pathLst>
          </a:custGeom>
          <a:solidFill>
            <a:schemeClr val="bg1"/>
          </a:solidFill>
          <a:ln w="9525" cap="flat" cmpd="sng">
            <a:solidFill>
              <a:schemeClr val="tx1"/>
            </a:solidFill>
            <a:prstDash val="solid"/>
            <a:miter lim="800000"/>
            <a:headEnd/>
            <a:tailEnd/>
          </a:ln>
          <a:effectLst/>
        </p:spPr>
        <p:txBody>
          <a:bodyPr/>
          <a:lstStyle/>
          <a:p>
            <a:pPr>
              <a:spcBef>
                <a:spcPct val="50000"/>
              </a:spcBef>
              <a:defRPr/>
            </a:pPr>
            <a:endParaRPr lang="en-US" sz="1100">
              <a:solidFill>
                <a:srgbClr val="000000"/>
              </a:solidFill>
            </a:endParaRPr>
          </a:p>
        </p:txBody>
      </p:sp>
      <p:sp>
        <p:nvSpPr>
          <p:cNvPr id="23" name="Freeform 6"/>
          <p:cNvSpPr>
            <a:spLocks/>
          </p:cNvSpPr>
          <p:nvPr/>
        </p:nvSpPr>
        <p:spPr bwMode="gray">
          <a:xfrm flipH="1" flipV="1">
            <a:off x="5944282" y="3434942"/>
            <a:ext cx="4114118" cy="1930808"/>
          </a:xfrm>
          <a:custGeom>
            <a:avLst/>
            <a:gdLst/>
            <a:ahLst/>
            <a:cxnLst>
              <a:cxn ang="0">
                <a:pos x="1282" y="319"/>
              </a:cxn>
              <a:cxn ang="0">
                <a:pos x="1282" y="0"/>
              </a:cxn>
              <a:cxn ang="0">
                <a:pos x="0" y="0"/>
              </a:cxn>
              <a:cxn ang="0">
                <a:pos x="0" y="602"/>
              </a:cxn>
              <a:cxn ang="0">
                <a:pos x="991" y="602"/>
              </a:cxn>
              <a:cxn ang="0">
                <a:pos x="1282" y="319"/>
              </a:cxn>
            </a:cxnLst>
            <a:rect l="0" t="0" r="r" b="b"/>
            <a:pathLst>
              <a:path w="1282" h="602">
                <a:moveTo>
                  <a:pt x="1282" y="319"/>
                </a:moveTo>
                <a:cubicBezTo>
                  <a:pt x="1282" y="0"/>
                  <a:pt x="1282" y="0"/>
                  <a:pt x="1282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602"/>
                  <a:pt x="0" y="602"/>
                  <a:pt x="0" y="602"/>
                </a:cubicBezTo>
                <a:cubicBezTo>
                  <a:pt x="991" y="602"/>
                  <a:pt x="991" y="602"/>
                  <a:pt x="991" y="602"/>
                </a:cubicBezTo>
                <a:cubicBezTo>
                  <a:pt x="1004" y="453"/>
                  <a:pt x="1127" y="334"/>
                  <a:pt x="1282" y="319"/>
                </a:cubicBezTo>
                <a:close/>
              </a:path>
            </a:pathLst>
          </a:custGeom>
          <a:solidFill>
            <a:schemeClr val="bg1"/>
          </a:solidFill>
          <a:ln w="9525" cap="flat" cmpd="sng">
            <a:solidFill>
              <a:schemeClr val="tx1"/>
            </a:solidFill>
            <a:prstDash val="solid"/>
            <a:miter lim="800000"/>
            <a:headEnd/>
            <a:tailEnd/>
          </a:ln>
          <a:effectLst/>
        </p:spPr>
        <p:txBody>
          <a:bodyPr/>
          <a:lstStyle/>
          <a:p>
            <a:pPr>
              <a:spcBef>
                <a:spcPct val="50000"/>
              </a:spcBef>
              <a:defRPr/>
            </a:pPr>
            <a:endParaRPr lang="en-US" sz="1100">
              <a:solidFill>
                <a:srgbClr val="000000"/>
              </a:solidFill>
            </a:endParaRPr>
          </a:p>
        </p:txBody>
      </p:sp>
      <p:sp>
        <p:nvSpPr>
          <p:cNvPr id="27" name="Rectangle 7"/>
          <p:cNvSpPr>
            <a:spLocks noChangeArrowheads="1"/>
          </p:cNvSpPr>
          <p:nvPr/>
        </p:nvSpPr>
        <p:spPr bwMode="gray">
          <a:xfrm>
            <a:off x="1777389" y="1797795"/>
            <a:ext cx="4023808" cy="897481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  <p:txBody>
          <a:bodyPr lIns="91440" tIns="91440" rIns="91440" bIns="91440"/>
          <a:lstStyle/>
          <a:p>
            <a:r>
              <a:rPr lang="en-US" sz="1400" dirty="0"/>
              <a:t>BI Tools is a powerful and fastest growing data visualization tool used in the Business Intelligence Industry. </a:t>
            </a:r>
          </a:p>
        </p:txBody>
      </p:sp>
      <p:sp>
        <p:nvSpPr>
          <p:cNvPr id="28" name="Rectangle 8"/>
          <p:cNvSpPr>
            <a:spLocks noChangeArrowheads="1"/>
          </p:cNvSpPr>
          <p:nvPr/>
        </p:nvSpPr>
        <p:spPr bwMode="gray">
          <a:xfrm>
            <a:off x="6745531" y="1749871"/>
            <a:ext cx="3224246" cy="945405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  <p:txBody>
          <a:bodyPr lIns="91440" tIns="91440" rIns="91440" bIns="91440"/>
          <a:lstStyle/>
          <a:p>
            <a:r>
              <a:rPr lang="en-US" sz="1400" dirty="0"/>
              <a:t>Data analysis is very fast with BI Tools and the visualizations created are in the form of dashboards and worksheets. </a:t>
            </a:r>
          </a:p>
        </p:txBody>
      </p:sp>
      <p:sp>
        <p:nvSpPr>
          <p:cNvPr id="29" name="Rectangle 9"/>
          <p:cNvSpPr>
            <a:spLocks noChangeArrowheads="1"/>
          </p:cNvSpPr>
          <p:nvPr/>
        </p:nvSpPr>
        <p:spPr bwMode="gray">
          <a:xfrm>
            <a:off x="6823434" y="4008001"/>
            <a:ext cx="2999123" cy="1164923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  <p:txBody>
          <a:bodyPr lIns="91440" tIns="91440" rIns="91440" bIns="91440"/>
          <a:lstStyle/>
          <a:p>
            <a:r>
              <a:rPr lang="en-US" sz="1400" dirty="0"/>
              <a:t>Visualization in BI Tools can be understood by professional at any level in an organization. </a:t>
            </a:r>
          </a:p>
        </p:txBody>
      </p:sp>
      <p:sp>
        <p:nvSpPr>
          <p:cNvPr id="30" name="Rectangle 10"/>
          <p:cNvSpPr>
            <a:spLocks noChangeArrowheads="1"/>
          </p:cNvSpPr>
          <p:nvPr/>
        </p:nvSpPr>
        <p:spPr bwMode="gray">
          <a:xfrm>
            <a:off x="1924608" y="3962400"/>
            <a:ext cx="3141139" cy="1210524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  <p:txBody>
          <a:bodyPr lIns="91440" tIns="91440" rIns="91440" bIns="91440"/>
          <a:lstStyle/>
          <a:p>
            <a:r>
              <a:rPr lang="en-US" sz="1400" dirty="0"/>
              <a:t>The best feature of BI Tools are Data Blending, Real Time Analysis, Collaboration of data </a:t>
            </a:r>
          </a:p>
        </p:txBody>
      </p:sp>
      <p:sp>
        <p:nvSpPr>
          <p:cNvPr id="37" name="Oval 11"/>
          <p:cNvSpPr>
            <a:spLocks noChangeArrowheads="1"/>
          </p:cNvSpPr>
          <p:nvPr/>
        </p:nvSpPr>
        <p:spPr bwMode="gray">
          <a:xfrm>
            <a:off x="4996555" y="2451865"/>
            <a:ext cx="1754055" cy="1755739"/>
          </a:xfrm>
          <a:prstGeom prst="ellipse">
            <a:avLst/>
          </a:prstGeom>
          <a:solidFill>
            <a:schemeClr val="accent1"/>
          </a:solidFill>
          <a:ln w="9525" algn="ctr">
            <a:noFill/>
            <a:round/>
            <a:headEnd/>
            <a:tailEnd/>
          </a:ln>
          <a:effectLst/>
        </p:spPr>
        <p:txBody>
          <a:bodyPr wrap="none" lIns="91440" tIns="91440" rIns="91440" bIns="91440" anchor="ctr"/>
          <a:lstStyle/>
          <a:p>
            <a:pPr algn="ctr">
              <a:defRPr/>
            </a:pPr>
            <a:r>
              <a:rPr lang="en-US" sz="1400" b="1" dirty="0">
                <a:solidFill>
                  <a:schemeClr val="accent4"/>
                </a:solidFill>
              </a:rPr>
              <a:t>Why BI Tools?</a:t>
            </a:r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10" name="DeloitteW">
            <a:extLst>
              <a:ext uri="{FF2B5EF4-FFF2-40B4-BE49-F238E27FC236}">
                <a16:creationId xmlns:a16="http://schemas.microsoft.com/office/drawing/2014/main" id="{994C5F81-38A7-4512-816F-5D583CBEDA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0" cy="0"/>
          </a:xfrm>
          <a:prstGeom prst="rect">
            <a:avLst/>
          </a:prstGeom>
        </p:spPr>
      </p:pic>
      <p:pic>
        <p:nvPicPr>
          <p:cNvPr id="24" name="DeloitteW">
            <a:extLst>
              <a:ext uri="{FF2B5EF4-FFF2-40B4-BE49-F238E27FC236}">
                <a16:creationId xmlns:a16="http://schemas.microsoft.com/office/drawing/2014/main" id="{90199E95-DB0F-4BB9-99AE-B3CE9A738BE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5099" y="152400"/>
            <a:ext cx="1803400" cy="431248"/>
          </a:xfrm>
          <a:prstGeom prst="rect">
            <a:avLst/>
          </a:prstGeom>
        </p:spPr>
      </p:pic>
      <p:sp>
        <p:nvSpPr>
          <p:cNvPr id="18" name="Title 2">
            <a:extLst>
              <a:ext uri="{FF2B5EF4-FFF2-40B4-BE49-F238E27FC236}">
                <a16:creationId xmlns:a16="http://schemas.microsoft.com/office/drawing/2014/main" id="{CAD85987-13AB-4F20-86AA-0C3A737CA528}"/>
              </a:ext>
            </a:extLst>
          </p:cNvPr>
          <p:cNvSpPr txBox="1">
            <a:spLocks/>
          </p:cNvSpPr>
          <p:nvPr/>
        </p:nvSpPr>
        <p:spPr bwMode="gray">
          <a:xfrm>
            <a:off x="403912" y="396783"/>
            <a:ext cx="11252200" cy="30301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219170" rtl="0" eaLnBrk="1" latinLnBrk="0" hangingPunct="1"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 dirty="0">
                <a:solidFill>
                  <a:srgbClr val="012169"/>
                </a:solidFill>
              </a:rPr>
              <a:t>Why BI Tools</a:t>
            </a:r>
          </a:p>
        </p:txBody>
      </p:sp>
    </p:spTree>
    <p:extLst>
      <p:ext uri="{BB962C8B-B14F-4D97-AF65-F5344CB8AC3E}">
        <p14:creationId xmlns:p14="http://schemas.microsoft.com/office/powerpoint/2010/main" val="3647890179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514" name="Group 5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8912167"/>
              </p:ext>
            </p:extLst>
          </p:nvPr>
        </p:nvGraphicFramePr>
        <p:xfrm>
          <a:off x="2202180" y="1736409"/>
          <a:ext cx="6096000" cy="3423334"/>
        </p:xfrm>
        <a:graphic>
          <a:graphicData uri="http://schemas.openxmlformats.org/drawingml/2006/table">
            <a:tbl>
              <a:tblPr>
                <a:tableStyleId>{D03447BB-5D67-496B-8E87-E561075AD55C}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769">
                <a:tc>
                  <a:txBody>
                    <a:bodyPr/>
                    <a:lstStyle/>
                    <a:p>
                      <a:pPr marL="447675" marR="0" lvl="0" indent="-447675" algn="ctr" defTabSz="-1387316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egoe" pitchFamily="34" charset="0"/>
                      </a:endParaRPr>
                    </a:p>
                  </a:txBody>
                  <a:tcPr marT="45711" marB="45711" horzOverflow="overflow"/>
                </a:tc>
                <a:tc>
                  <a:txBody>
                    <a:bodyPr/>
                    <a:lstStyle/>
                    <a:p>
                      <a:pPr marL="447675" marR="0" lvl="0" indent="-447675" algn="ctr" defTabSz="-1387316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Sum of Sales</a:t>
                      </a: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egoe" pitchFamily="34" charset="0"/>
                      </a:endParaRPr>
                    </a:p>
                  </a:txBody>
                  <a:tcPr marT="45711" marB="45711" horzOverflow="overflow"/>
                </a:tc>
                <a:tc>
                  <a:txBody>
                    <a:bodyPr/>
                    <a:lstStyle/>
                    <a:p>
                      <a:pPr marL="447675" marR="0" lvl="0" indent="-447675" algn="ctr" defTabSz="-1387316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Qty, Inventory</a:t>
                      </a: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egoe" pitchFamily="34" charset="0"/>
                      </a:endParaRPr>
                    </a:p>
                  </a:txBody>
                  <a:tcPr marT="45711" marB="45711" horzOverflow="overflow"/>
                </a:tc>
                <a:tc>
                  <a:txBody>
                    <a:bodyPr/>
                    <a:lstStyle/>
                    <a:p>
                      <a:pPr marL="447675" marR="0" lvl="0" indent="-447675" algn="ctr" defTabSz="-1387316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Sum, Avg, Finance</a:t>
                      </a: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egoe" pitchFamily="34" charset="0"/>
                      </a:endParaRPr>
                    </a:p>
                  </a:txBody>
                  <a:tcPr marT="45711" marB="45711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769">
                <a:tc>
                  <a:txBody>
                    <a:bodyPr/>
                    <a:lstStyle/>
                    <a:p>
                      <a:pPr marL="447675" marR="0" lvl="0" indent="-447675" algn="l" defTabSz="-1387316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Customers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egoe" pitchFamily="34" charset="0"/>
                      </a:endParaRPr>
                    </a:p>
                  </a:txBody>
                  <a:tcPr marT="45711" marB="45711" horzOverflow="overflow"/>
                </a:tc>
                <a:tc>
                  <a:txBody>
                    <a:bodyPr/>
                    <a:lstStyle/>
                    <a:p>
                      <a:pPr marL="447675" marR="0" lvl="0" indent="-447675" algn="ctr" defTabSz="-1387316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</a:t>
                      </a: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egoe" pitchFamily="34" charset="0"/>
                      </a:endParaRPr>
                    </a:p>
                  </a:txBody>
                  <a:tcPr marT="45711" marB="45711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marL="447675" marR="0" lvl="0" indent="-447675" algn="ctr" defTabSz="-1387316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egoe" pitchFamily="34" charset="0"/>
                      </a:endParaRPr>
                    </a:p>
                  </a:txBody>
                  <a:tcPr marT="45711" marB="45711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marL="447675" marR="0" lvl="0" indent="-447675" algn="ctr" defTabSz="-1387316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egoe" pitchFamily="34" charset="0"/>
                      </a:endParaRPr>
                    </a:p>
                  </a:txBody>
                  <a:tcPr marT="45711" marB="45711" horzOverflow="overflow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769">
                <a:tc>
                  <a:txBody>
                    <a:bodyPr/>
                    <a:lstStyle/>
                    <a:p>
                      <a:pPr marL="447675" marR="0" lvl="0" indent="-447675" algn="l" defTabSz="-1387316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Products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egoe" pitchFamily="34" charset="0"/>
                      </a:endParaRPr>
                    </a:p>
                  </a:txBody>
                  <a:tcPr marT="45711" marB="45711" horzOverflow="overflow"/>
                </a:tc>
                <a:tc>
                  <a:txBody>
                    <a:bodyPr/>
                    <a:lstStyle/>
                    <a:p>
                      <a:pPr marL="447675" marR="0" lvl="0" indent="-447675" algn="ctr" defTabSz="-1387316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</a:t>
                      </a: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egoe" pitchFamily="34" charset="0"/>
                      </a:endParaRPr>
                    </a:p>
                  </a:txBody>
                  <a:tcPr marT="45711" marB="45711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marL="447675" marR="0" lvl="0" indent="-447675" algn="ctr" defTabSz="-1387316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egoe" pitchFamily="34" charset="0"/>
                      </a:endParaRPr>
                    </a:p>
                  </a:txBody>
                  <a:tcPr marT="45711" marB="45711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marL="447675" marR="0" lvl="0" indent="-447675" algn="ctr" defTabSz="-1387316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egoe" pitchFamily="34" charset="0"/>
                      </a:endParaRPr>
                    </a:p>
                  </a:txBody>
                  <a:tcPr marT="45711" marB="45711" horzOverflow="overflow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769">
                <a:tc>
                  <a:txBody>
                    <a:bodyPr/>
                    <a:lstStyle/>
                    <a:p>
                      <a:pPr marL="447675" marR="0" lvl="0" indent="-447675" algn="l" defTabSz="-1387316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Time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egoe" pitchFamily="34" charset="0"/>
                      </a:endParaRPr>
                    </a:p>
                  </a:txBody>
                  <a:tcPr marT="45711" marB="45711" horzOverflow="overflow"/>
                </a:tc>
                <a:tc>
                  <a:txBody>
                    <a:bodyPr/>
                    <a:lstStyle/>
                    <a:p>
                      <a:pPr marL="447675" marR="0" lvl="0" indent="-447675" algn="ctr" defTabSz="-1387316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egoe" pitchFamily="34" charset="0"/>
                      </a:endParaRPr>
                    </a:p>
                  </a:txBody>
                  <a:tcPr marT="45711" marB="45711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marL="447675" marR="0" lvl="0" indent="-447675" algn="ctr" defTabSz="-1387316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</a:t>
                      </a: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egoe" pitchFamily="34" charset="0"/>
                      </a:endParaRPr>
                    </a:p>
                  </a:txBody>
                  <a:tcPr marT="45711" marB="45711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marL="447675" marR="0" lvl="0" indent="-447675" algn="ctr" defTabSz="-1387316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egoe" pitchFamily="34" charset="0"/>
                      </a:endParaRPr>
                    </a:p>
                  </a:txBody>
                  <a:tcPr marT="45711" marB="45711" horzOverflow="overflow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769">
                <a:tc>
                  <a:txBody>
                    <a:bodyPr/>
                    <a:lstStyle/>
                    <a:p>
                      <a:pPr marL="447675" marR="0" lvl="0" indent="-447675" algn="l" defTabSz="-1387316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Promotions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egoe" pitchFamily="34" charset="0"/>
                      </a:endParaRPr>
                    </a:p>
                  </a:txBody>
                  <a:tcPr marT="45711" marB="45711" horzOverflow="overflow"/>
                </a:tc>
                <a:tc>
                  <a:txBody>
                    <a:bodyPr/>
                    <a:lstStyle/>
                    <a:p>
                      <a:pPr marL="447675" marR="0" lvl="0" indent="-447675" algn="ctr" defTabSz="-1387316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egoe" pitchFamily="34" charset="0"/>
                      </a:endParaRPr>
                    </a:p>
                  </a:txBody>
                  <a:tcPr marT="45711" marB="45711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marL="447675" marR="0" lvl="0" indent="-447675" algn="ctr" defTabSz="-1387316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egoe" pitchFamily="34" charset="0"/>
                      </a:endParaRPr>
                    </a:p>
                  </a:txBody>
                  <a:tcPr marT="45711" marB="45711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marL="447675" marR="0" lvl="0" indent="-447675" algn="ctr" defTabSz="-1387316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egoe" pitchFamily="34" charset="0"/>
                      </a:endParaRPr>
                    </a:p>
                  </a:txBody>
                  <a:tcPr marT="45711" marB="45711" horzOverflow="overflow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769">
                <a:tc>
                  <a:txBody>
                    <a:bodyPr/>
                    <a:lstStyle/>
                    <a:p>
                      <a:pPr marL="447675" marR="0" lvl="0" indent="-447675" algn="l" defTabSz="-1387316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Warehouse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egoe" pitchFamily="34" charset="0"/>
                      </a:endParaRPr>
                    </a:p>
                  </a:txBody>
                  <a:tcPr marT="45711" marB="45711" horzOverflow="overflow"/>
                </a:tc>
                <a:tc>
                  <a:txBody>
                    <a:bodyPr/>
                    <a:lstStyle/>
                    <a:p>
                      <a:pPr marL="447675" marR="0" lvl="0" indent="-447675" algn="ctr" defTabSz="-1387316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egoe" pitchFamily="34" charset="0"/>
                      </a:endParaRPr>
                    </a:p>
                  </a:txBody>
                  <a:tcPr marT="45711" marB="45711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marL="447675" marR="0" lvl="0" indent="-447675" algn="ctr" defTabSz="-1387316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</a:t>
                      </a: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egoe" pitchFamily="34" charset="0"/>
                      </a:endParaRPr>
                    </a:p>
                  </a:txBody>
                  <a:tcPr marT="45711" marB="45711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marL="447675" marR="0" lvl="0" indent="-447675" algn="ctr" defTabSz="-1387316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egoe" pitchFamily="34" charset="0"/>
                      </a:endParaRPr>
                    </a:p>
                  </a:txBody>
                  <a:tcPr marT="45711" marB="45711" horzOverflow="overflow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769">
                <a:tc>
                  <a:txBody>
                    <a:bodyPr/>
                    <a:lstStyle/>
                    <a:p>
                      <a:pPr marL="447675" marR="0" lvl="0" indent="-447675" algn="l" defTabSz="-1387316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Department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egoe" pitchFamily="34" charset="0"/>
                      </a:endParaRPr>
                    </a:p>
                  </a:txBody>
                  <a:tcPr marT="45711" marB="45711" horzOverflow="overflow"/>
                </a:tc>
                <a:tc>
                  <a:txBody>
                    <a:bodyPr/>
                    <a:lstStyle/>
                    <a:p>
                      <a:pPr marL="447675" marR="0" lvl="0" indent="-447675" algn="ctr" defTabSz="-1387316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egoe" pitchFamily="34" charset="0"/>
                      </a:endParaRPr>
                    </a:p>
                  </a:txBody>
                  <a:tcPr marT="45711" marB="45711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marL="447675" marR="0" lvl="0" indent="-447675" algn="ctr" defTabSz="-1387316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egoe" pitchFamily="34" charset="0"/>
                      </a:endParaRPr>
                    </a:p>
                  </a:txBody>
                  <a:tcPr marT="45711" marB="45711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marL="447675" marR="0" lvl="0" indent="-447675" algn="ctr" defTabSz="-1387316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</a:t>
                      </a: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egoe" pitchFamily="34" charset="0"/>
                      </a:endParaRPr>
                    </a:p>
                  </a:txBody>
                  <a:tcPr marT="45711" marB="45711" horzOverflow="overflow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769">
                <a:tc>
                  <a:txBody>
                    <a:bodyPr/>
                    <a:lstStyle/>
                    <a:p>
                      <a:pPr marL="447675" marR="0" lvl="0" indent="-447675" algn="l" defTabSz="-1387316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Account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egoe" pitchFamily="34" charset="0"/>
                      </a:endParaRPr>
                    </a:p>
                  </a:txBody>
                  <a:tcPr marT="45711" marB="45711" horzOverflow="overflow"/>
                </a:tc>
                <a:tc>
                  <a:txBody>
                    <a:bodyPr/>
                    <a:lstStyle/>
                    <a:p>
                      <a:pPr marL="447675" marR="0" lvl="0" indent="-447675" algn="ctr" defTabSz="-1387316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egoe" pitchFamily="34" charset="0"/>
                      </a:endParaRPr>
                    </a:p>
                  </a:txBody>
                  <a:tcPr marT="45711" marB="45711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marL="447675" marR="0" lvl="0" indent="-447675" algn="ctr" defTabSz="-1387316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egoe" pitchFamily="34" charset="0"/>
                      </a:endParaRPr>
                    </a:p>
                  </a:txBody>
                  <a:tcPr marT="45711" marB="45711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marL="447675" marR="0" lvl="0" indent="-447675" algn="ctr" defTabSz="-1387316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</a:t>
                      </a: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egoe" pitchFamily="34" charset="0"/>
                      </a:endParaRPr>
                    </a:p>
                  </a:txBody>
                  <a:tcPr marT="45711" marB="45711" horzOverflow="overflow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769">
                <a:tc>
                  <a:txBody>
                    <a:bodyPr/>
                    <a:lstStyle/>
                    <a:p>
                      <a:pPr marL="447675" marR="0" lvl="0" indent="-447675" algn="l" defTabSz="-1387316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Scenario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egoe" pitchFamily="34" charset="0"/>
                      </a:endParaRPr>
                    </a:p>
                  </a:txBody>
                  <a:tcPr marT="45711" marB="45711" horzOverflow="overflow"/>
                </a:tc>
                <a:tc>
                  <a:txBody>
                    <a:bodyPr/>
                    <a:lstStyle/>
                    <a:p>
                      <a:pPr marL="447675" marR="0" lvl="0" indent="-447675" algn="ctr" defTabSz="-1387316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egoe" pitchFamily="34" charset="0"/>
                      </a:endParaRPr>
                    </a:p>
                  </a:txBody>
                  <a:tcPr marT="45711" marB="45711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marL="447675" marR="0" lvl="0" indent="-447675" algn="ctr" defTabSz="-1387316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egoe" pitchFamily="34" charset="0"/>
                      </a:endParaRPr>
                    </a:p>
                  </a:txBody>
                  <a:tcPr marT="45711" marB="45711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marL="447675" marR="0" lvl="0" indent="-447675" algn="ctr" defTabSz="-1387316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</a:t>
                      </a: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egoe" pitchFamily="34" charset="0"/>
                      </a:endParaRPr>
                    </a:p>
                  </a:txBody>
                  <a:tcPr marT="45711" marB="45711" horzOverflow="overflow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30" name="TextBox 4294967295"/>
          <p:cNvSpPr txBox="1">
            <a:spLocks noChangeArrowheads="1"/>
          </p:cNvSpPr>
          <p:nvPr/>
        </p:nvSpPr>
        <p:spPr bwMode="auto">
          <a:xfrm>
            <a:off x="4751706" y="1290321"/>
            <a:ext cx="2366323" cy="400095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sm" len="sm"/>
            <a:tailEnd type="none" w="sm" len="sm"/>
          </a:ln>
          <a:effectLst/>
        </p:spPr>
        <p:txBody>
          <a:bodyPr wrap="none" lIns="91425" tIns="45713" rIns="91425" bIns="45713">
            <a:spAutoFit/>
          </a:bodyPr>
          <a:lstStyle/>
          <a:p>
            <a:pPr eaLnBrk="0" hangingPunct="0">
              <a:defRPr/>
            </a:pPr>
            <a:r>
              <a:rPr lang="en-US" sz="2000" b="1" dirty="0">
                <a:solidFill>
                  <a:schemeClr val="hlink"/>
                </a:solidFill>
                <a:latin typeface="+mj-lt"/>
              </a:rPr>
              <a:t>Measure Group</a:t>
            </a:r>
            <a:endParaRPr lang="en-US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39991" name="Picture 55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black">
          <a:xfrm>
            <a:off x="1708468" y="2560320"/>
            <a:ext cx="512762" cy="1652588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93" name="Rectangle 61"/>
          <p:cNvSpPr>
            <a:spLocks noGrp="1" noChangeArrowheads="1"/>
          </p:cNvSpPr>
          <p:nvPr>
            <p:ph type="title" idx="4294967295"/>
          </p:nvPr>
        </p:nvSpPr>
        <p:spPr>
          <a:xfrm>
            <a:off x="1524000" y="220664"/>
            <a:ext cx="8229600" cy="750887"/>
          </a:xfrm>
        </p:spPr>
        <p:txBody>
          <a:bodyPr/>
          <a:lstStyle/>
          <a:p>
            <a:pPr defTabSz="912703">
              <a:defRPr/>
            </a:pPr>
            <a:r>
              <a:t>Measure Group</a:t>
            </a:r>
          </a:p>
        </p:txBody>
      </p:sp>
    </p:spTree>
    <p:extLst>
      <p:ext uri="{BB962C8B-B14F-4D97-AF65-F5344CB8AC3E}">
        <p14:creationId xmlns:p14="http://schemas.microsoft.com/office/powerpoint/2010/main" val="3203734644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6" name="Rectangle 6"/>
          <p:cNvSpPr>
            <a:spLocks noGrp="1" noChangeArrowheads="1"/>
          </p:cNvSpPr>
          <p:nvPr>
            <p:ph type="title" idx="4294967295"/>
          </p:nvPr>
        </p:nvSpPr>
        <p:spPr>
          <a:xfrm>
            <a:off x="1524000" y="304800"/>
            <a:ext cx="8229600" cy="554038"/>
          </a:xfrm>
        </p:spPr>
        <p:txBody>
          <a:bodyPr/>
          <a:lstStyle/>
          <a:p>
            <a:pPr defTabSz="912703">
              <a:defRPr/>
            </a:pPr>
            <a:r>
              <a:rPr sz="4000"/>
              <a:t>Top 3 Tenets of Good Cube Design</a:t>
            </a:r>
          </a:p>
        </p:txBody>
      </p:sp>
      <p:sp>
        <p:nvSpPr>
          <p:cNvPr id="20487" name="Rectangle 7"/>
          <p:cNvSpPr>
            <a:spLocks noGrp="1" noChangeArrowheads="1"/>
          </p:cNvSpPr>
          <p:nvPr>
            <p:ph type="body" idx="4294967295"/>
          </p:nvPr>
        </p:nvSpPr>
        <p:spPr>
          <a:xfrm>
            <a:off x="2057400" y="1600200"/>
            <a:ext cx="8229600" cy="1524000"/>
          </a:xfrm>
        </p:spPr>
        <p:txBody>
          <a:bodyPr/>
          <a:lstStyle/>
          <a:p>
            <a:pPr marL="382543" indent="-382543" defTabSz="912703">
              <a:buBlip>
                <a:blip r:embed="rId3"/>
              </a:buBlip>
              <a:defRPr/>
            </a:pPr>
            <a:r>
              <a:rPr lang="en-US" dirty="0"/>
              <a:t>Attribute relationships</a:t>
            </a:r>
          </a:p>
          <a:p>
            <a:pPr marL="382543" indent="-382543" defTabSz="912703">
              <a:buBlip>
                <a:blip r:embed="rId3"/>
              </a:buBlip>
              <a:defRPr/>
            </a:pPr>
            <a:r>
              <a:rPr lang="en-US" dirty="0"/>
              <a:t>Attribute relationships</a:t>
            </a:r>
          </a:p>
          <a:p>
            <a:pPr marL="382543" indent="-382543" defTabSz="912703">
              <a:buBlip>
                <a:blip r:embed="rId3"/>
              </a:buBlip>
              <a:defRPr/>
            </a:pPr>
            <a:r>
              <a:rPr lang="en-US" dirty="0"/>
              <a:t>Attribute relationships</a:t>
            </a:r>
          </a:p>
        </p:txBody>
      </p:sp>
    </p:spTree>
    <p:extLst>
      <p:ext uri="{BB962C8B-B14F-4D97-AF65-F5344CB8AC3E}">
        <p14:creationId xmlns:p14="http://schemas.microsoft.com/office/powerpoint/2010/main" val="268187956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4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4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4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10" name="Rectangle 6"/>
          <p:cNvSpPr>
            <a:spLocks noGrp="1" noChangeArrowheads="1"/>
          </p:cNvSpPr>
          <p:nvPr>
            <p:ph type="title" idx="4294967295"/>
          </p:nvPr>
        </p:nvSpPr>
        <p:spPr>
          <a:xfrm>
            <a:off x="1524000" y="220664"/>
            <a:ext cx="8229600" cy="750887"/>
          </a:xfrm>
        </p:spPr>
        <p:txBody>
          <a:bodyPr/>
          <a:lstStyle/>
          <a:p>
            <a:pPr defTabSz="912703">
              <a:defRPr/>
            </a:pPr>
            <a:r>
              <a:rPr dirty="0"/>
              <a:t>Attribute Relationships</a:t>
            </a:r>
          </a:p>
        </p:txBody>
      </p:sp>
      <p:sp>
        <p:nvSpPr>
          <p:cNvPr id="21511" name="Rectangle 7"/>
          <p:cNvSpPr>
            <a:spLocks noGrp="1" noChangeArrowheads="1"/>
          </p:cNvSpPr>
          <p:nvPr>
            <p:ph type="body" idx="4294967295"/>
          </p:nvPr>
        </p:nvSpPr>
        <p:spPr>
          <a:xfrm>
            <a:off x="1524000" y="1447800"/>
            <a:ext cx="9144001" cy="5151438"/>
          </a:xfrm>
        </p:spPr>
        <p:txBody>
          <a:bodyPr/>
          <a:lstStyle/>
          <a:p>
            <a:pPr marL="382543" indent="-382543" defTabSz="912703">
              <a:buFont typeface="Arial" panose="020B0604020202020204" pitchFamily="34" charset="0"/>
              <a:buChar char="•"/>
              <a:defRPr/>
            </a:pPr>
            <a:r>
              <a:rPr lang="en-US" sz="2000" dirty="0"/>
              <a:t>One-to-many relationships between attributes</a:t>
            </a:r>
          </a:p>
          <a:p>
            <a:pPr marL="382543" indent="-382543" defTabSz="912703">
              <a:buFont typeface="Arial" panose="020B0604020202020204" pitchFamily="34" charset="0"/>
              <a:buChar char="•"/>
              <a:defRPr/>
            </a:pPr>
            <a:r>
              <a:rPr lang="en-US" sz="2000" dirty="0"/>
              <a:t>Server simply “works better” if you define them where applicable</a:t>
            </a:r>
          </a:p>
          <a:p>
            <a:pPr marL="382543" indent="-382543" defTabSz="912703">
              <a:buFont typeface="Arial" panose="020B0604020202020204" pitchFamily="34" charset="0"/>
              <a:buChar char="•"/>
              <a:defRPr/>
            </a:pPr>
            <a:r>
              <a:rPr lang="en-US" sz="2000" dirty="0"/>
              <a:t>Examples:</a:t>
            </a:r>
          </a:p>
          <a:p>
            <a:pPr marL="730204" lvl="1" indent="-342900" defTabSz="912703">
              <a:buFont typeface="Arial" panose="020B0604020202020204" pitchFamily="34" charset="0"/>
              <a:buChar char="•"/>
              <a:defRPr/>
            </a:pPr>
            <a:r>
              <a:rPr lang="en-US" sz="2000" dirty="0"/>
              <a:t>City </a:t>
            </a:r>
            <a:r>
              <a:rPr lang="en-US" sz="2000" dirty="0">
                <a:sym typeface="Wingdings" pitchFamily="2" charset="2"/>
              </a:rPr>
              <a:t> State, State  Country</a:t>
            </a:r>
          </a:p>
          <a:p>
            <a:pPr marL="730204" lvl="1" indent="-342900" defTabSz="912703"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ym typeface="Wingdings" pitchFamily="2" charset="2"/>
              </a:rPr>
              <a:t>Day  Month, Month  Quarter, Quarter  Year </a:t>
            </a:r>
          </a:p>
          <a:p>
            <a:pPr marL="730204" lvl="1" indent="-342900" defTabSz="912703">
              <a:buFont typeface="Arial" panose="020B0604020202020204" pitchFamily="34" charset="0"/>
              <a:buChar char="•"/>
              <a:defRPr/>
            </a:pPr>
            <a:r>
              <a:rPr lang="en-US" sz="2000" dirty="0"/>
              <a:t>Product Subcategory </a:t>
            </a:r>
            <a:r>
              <a:rPr lang="en-US" sz="2000" dirty="0">
                <a:sym typeface="Wingdings" pitchFamily="2" charset="2"/>
              </a:rPr>
              <a:t> Product Category</a:t>
            </a:r>
          </a:p>
          <a:p>
            <a:pPr marL="382543" indent="-382543" defTabSz="912703">
              <a:buFont typeface="Arial" panose="020B0604020202020204" pitchFamily="34" charset="0"/>
              <a:buChar char="•"/>
              <a:defRPr/>
            </a:pPr>
            <a:r>
              <a:rPr lang="en-US" sz="2000" dirty="0"/>
              <a:t>Rigid v/s flexible relationships (default is flexible)</a:t>
            </a:r>
          </a:p>
          <a:p>
            <a:pPr marL="730204" lvl="1" indent="-342900" defTabSz="912703">
              <a:buFont typeface="Arial" panose="020B0604020202020204" pitchFamily="34" charset="0"/>
              <a:buChar char="•"/>
              <a:defRPr/>
            </a:pPr>
            <a:r>
              <a:rPr lang="en-US" sz="2000" dirty="0"/>
              <a:t>Customer </a:t>
            </a:r>
            <a:r>
              <a:rPr lang="en-US" sz="2000" dirty="0">
                <a:sym typeface="Wingdings" pitchFamily="2" charset="2"/>
              </a:rPr>
              <a:t> City, Customer  </a:t>
            </a:r>
            <a:r>
              <a:rPr lang="en-US" sz="2000" dirty="0" err="1">
                <a:sym typeface="Wingdings" pitchFamily="2" charset="2"/>
              </a:rPr>
              <a:t>PhoneNo</a:t>
            </a:r>
            <a:r>
              <a:rPr lang="en-US" sz="2000" dirty="0">
                <a:sym typeface="Wingdings" pitchFamily="2" charset="2"/>
              </a:rPr>
              <a:t> are flexible</a:t>
            </a:r>
          </a:p>
          <a:p>
            <a:pPr marL="730204" lvl="1" indent="-342900" defTabSz="912703"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ym typeface="Wingdings" pitchFamily="2" charset="2"/>
              </a:rPr>
              <a:t>Customer  </a:t>
            </a:r>
            <a:r>
              <a:rPr lang="en-US" sz="2000" dirty="0" err="1">
                <a:sym typeface="Wingdings" pitchFamily="2" charset="2"/>
              </a:rPr>
              <a:t>BirthDate</a:t>
            </a:r>
            <a:r>
              <a:rPr lang="en-US" sz="2000" dirty="0">
                <a:sym typeface="Wingdings" pitchFamily="2" charset="2"/>
              </a:rPr>
              <a:t>, City  State are rigid</a:t>
            </a:r>
          </a:p>
          <a:p>
            <a:pPr marL="382543" indent="-382543" defTabSz="912703">
              <a:buFont typeface="Arial" panose="020B0604020202020204" pitchFamily="34" charset="0"/>
              <a:buChar char="•"/>
              <a:defRPr/>
            </a:pPr>
            <a:r>
              <a:rPr lang="en-US" sz="2000" dirty="0"/>
              <a:t>All attributes implicitly related to key attribute</a:t>
            </a:r>
            <a:endParaRPr lang="en-US" sz="2000" dirty="0"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965260395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52" name="Rectangle 4294967295"/>
          <p:cNvSpPr>
            <a:spLocks noChangeArrowheads="1"/>
          </p:cNvSpPr>
          <p:nvPr/>
        </p:nvSpPr>
        <p:spPr bwMode="black">
          <a:xfrm>
            <a:off x="5022130" y="4142294"/>
            <a:ext cx="1492250" cy="458788"/>
          </a:xfrm>
          <a:prstGeom prst="rect">
            <a:avLst/>
          </a:prstGeom>
          <a:gradFill rotWithShape="1">
            <a:gsLst>
              <a:gs pos="0">
                <a:schemeClr val="folHlink">
                  <a:gamma/>
                  <a:shade val="46275"/>
                  <a:invGamma/>
                </a:schemeClr>
              </a:gs>
              <a:gs pos="50000">
                <a:schemeClr val="folHlink">
                  <a:alpha val="50000"/>
                </a:schemeClr>
              </a:gs>
              <a:gs pos="100000">
                <a:schemeClr val="folHlink">
                  <a:gamma/>
                  <a:shade val="46275"/>
                  <a:invGamma/>
                </a:schemeClr>
              </a:gs>
            </a:gsLst>
            <a:lin ang="2700000" scaled="1"/>
          </a:gradFill>
          <a:ln w="9525" cap="flat" cmpd="sng" algn="ctr">
            <a:solidFill>
              <a:schemeClr val="folHlink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lIns="91425" tIns="45713" rIns="91425" bIns="45713" anchor="ctr"/>
          <a:lstStyle/>
          <a:p>
            <a:pPr>
              <a:defRPr/>
            </a:pPr>
            <a:endParaRPr lang="en-US" b="1">
              <a:solidFill>
                <a:srgbClr val="000000"/>
              </a:solidFill>
            </a:endParaRPr>
          </a:p>
        </p:txBody>
      </p:sp>
      <p:sp>
        <p:nvSpPr>
          <p:cNvPr id="44035" name="TextBox 4294967295"/>
          <p:cNvSpPr txBox="1">
            <a:spLocks noChangeArrowheads="1"/>
          </p:cNvSpPr>
          <p:nvPr/>
        </p:nvSpPr>
        <p:spPr bwMode="white">
          <a:xfrm>
            <a:off x="5138018" y="4248658"/>
            <a:ext cx="1262062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13" rIns="91425" bIns="45713" anchor="ctr" anchorCtr="1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s-419" sz="1000" b="1"/>
              <a:t>Customer</a:t>
            </a:r>
          </a:p>
        </p:txBody>
      </p:sp>
      <p:sp>
        <p:nvSpPr>
          <p:cNvPr id="22554" name="Rectangle 4294967295"/>
          <p:cNvSpPr>
            <a:spLocks noChangeArrowheads="1"/>
          </p:cNvSpPr>
          <p:nvPr/>
        </p:nvSpPr>
        <p:spPr bwMode="black">
          <a:xfrm>
            <a:off x="2423393" y="2784983"/>
            <a:ext cx="1492250" cy="458787"/>
          </a:xfrm>
          <a:prstGeom prst="rect">
            <a:avLst/>
          </a:prstGeom>
          <a:gradFill rotWithShape="1">
            <a:gsLst>
              <a:gs pos="0">
                <a:schemeClr val="folHlink">
                  <a:gamma/>
                  <a:shade val="46275"/>
                  <a:invGamma/>
                </a:schemeClr>
              </a:gs>
              <a:gs pos="50000">
                <a:schemeClr val="folHlink">
                  <a:alpha val="50000"/>
                </a:schemeClr>
              </a:gs>
              <a:gs pos="100000">
                <a:schemeClr val="folHlink">
                  <a:gamma/>
                  <a:shade val="46275"/>
                  <a:invGamma/>
                </a:schemeClr>
              </a:gs>
            </a:gsLst>
            <a:lin ang="2700000" scaled="1"/>
          </a:gradFill>
          <a:ln w="9525" cap="flat" cmpd="sng" algn="ctr">
            <a:solidFill>
              <a:schemeClr val="folHlink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lIns="91425" tIns="45713" rIns="91425" bIns="45713" anchor="ctr"/>
          <a:lstStyle/>
          <a:p>
            <a:pPr>
              <a:defRPr/>
            </a:pPr>
            <a:endParaRPr lang="en-US" b="1">
              <a:solidFill>
                <a:srgbClr val="000000"/>
              </a:solidFill>
            </a:endParaRPr>
          </a:p>
        </p:txBody>
      </p:sp>
      <p:sp>
        <p:nvSpPr>
          <p:cNvPr id="44037" name="TextBox 4294967295"/>
          <p:cNvSpPr txBox="1">
            <a:spLocks noChangeArrowheads="1"/>
          </p:cNvSpPr>
          <p:nvPr/>
        </p:nvSpPr>
        <p:spPr bwMode="white">
          <a:xfrm>
            <a:off x="2537693" y="2865945"/>
            <a:ext cx="1262062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13" rIns="91425" bIns="45713" anchor="ctr" anchorCtr="1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s-419" sz="1000" b="1"/>
              <a:t>City</a:t>
            </a:r>
          </a:p>
        </p:txBody>
      </p:sp>
      <p:grpSp>
        <p:nvGrpSpPr>
          <p:cNvPr id="44038" name="Group 22"/>
          <p:cNvGrpSpPr>
            <a:grpSpLocks/>
          </p:cNvGrpSpPr>
          <p:nvPr/>
        </p:nvGrpSpPr>
        <p:grpSpPr bwMode="auto">
          <a:xfrm>
            <a:off x="2413868" y="4143883"/>
            <a:ext cx="1492250" cy="458787"/>
            <a:chOff x="1228725" y="3130550"/>
            <a:chExt cx="1492250" cy="458788"/>
          </a:xfrm>
        </p:grpSpPr>
        <p:sp>
          <p:nvSpPr>
            <p:cNvPr id="22556" name="Rectangle 4294967295"/>
            <p:cNvSpPr>
              <a:spLocks noChangeArrowheads="1"/>
            </p:cNvSpPr>
            <p:nvPr/>
          </p:nvSpPr>
          <p:spPr bwMode="black">
            <a:xfrm>
              <a:off x="1228725" y="3130550"/>
              <a:ext cx="1492250" cy="458788"/>
            </a:xfrm>
            <a:prstGeom prst="rect">
              <a:avLst/>
            </a:prstGeom>
            <a:gradFill rotWithShape="1">
              <a:gsLst>
                <a:gs pos="0">
                  <a:schemeClr val="folHlink">
                    <a:gamma/>
                    <a:shade val="46275"/>
                    <a:invGamma/>
                  </a:schemeClr>
                </a:gs>
                <a:gs pos="50000">
                  <a:schemeClr val="folHlink">
                    <a:alpha val="50000"/>
                  </a:schemeClr>
                </a:gs>
                <a:gs pos="100000">
                  <a:schemeClr val="folHlink">
                    <a:gamma/>
                    <a:shade val="46275"/>
                    <a:invGamma/>
                  </a:schemeClr>
                </a:gs>
              </a:gsLst>
              <a:lin ang="2700000" scaled="1"/>
            </a:gradFill>
            <a:ln w="9525" cap="flat" cmpd="sng" algn="ctr">
              <a:solidFill>
                <a:schemeClr val="folHlink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b="1">
                <a:solidFill>
                  <a:srgbClr val="000000"/>
                </a:solidFill>
              </a:endParaRPr>
            </a:p>
          </p:txBody>
        </p:sp>
        <p:sp>
          <p:nvSpPr>
            <p:cNvPr id="44056" name="TextBox 4294967295"/>
            <p:cNvSpPr txBox="1">
              <a:spLocks noChangeArrowheads="1"/>
            </p:cNvSpPr>
            <p:nvPr/>
          </p:nvSpPr>
          <p:spPr bwMode="white">
            <a:xfrm>
              <a:off x="1343025" y="3214688"/>
              <a:ext cx="1262063" cy="2462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 anchorCtr="1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s-419" sz="1000" b="1"/>
                <a:t>State</a:t>
              </a:r>
            </a:p>
          </p:txBody>
        </p:sp>
      </p:grpSp>
      <p:grpSp>
        <p:nvGrpSpPr>
          <p:cNvPr id="44039" name="Group 23"/>
          <p:cNvGrpSpPr>
            <a:grpSpLocks/>
          </p:cNvGrpSpPr>
          <p:nvPr/>
        </p:nvGrpSpPr>
        <p:grpSpPr bwMode="auto">
          <a:xfrm>
            <a:off x="7595468" y="4143883"/>
            <a:ext cx="1492250" cy="458787"/>
            <a:chOff x="1228725" y="1754188"/>
            <a:chExt cx="1492250" cy="458787"/>
          </a:xfrm>
        </p:grpSpPr>
        <p:sp>
          <p:nvSpPr>
            <p:cNvPr id="22558" name="Rectangle 4294967295"/>
            <p:cNvSpPr>
              <a:spLocks noChangeArrowheads="1"/>
            </p:cNvSpPr>
            <p:nvPr/>
          </p:nvSpPr>
          <p:spPr bwMode="black">
            <a:xfrm>
              <a:off x="1228725" y="1754188"/>
              <a:ext cx="1492250" cy="458787"/>
            </a:xfrm>
            <a:prstGeom prst="rect">
              <a:avLst/>
            </a:prstGeom>
            <a:gradFill rotWithShape="1">
              <a:gsLst>
                <a:gs pos="0">
                  <a:schemeClr val="folHlink">
                    <a:gamma/>
                    <a:shade val="46275"/>
                    <a:invGamma/>
                  </a:schemeClr>
                </a:gs>
                <a:gs pos="50000">
                  <a:schemeClr val="folHlink">
                    <a:alpha val="50000"/>
                  </a:schemeClr>
                </a:gs>
                <a:gs pos="100000">
                  <a:schemeClr val="folHlink">
                    <a:gamma/>
                    <a:shade val="46275"/>
                    <a:invGamma/>
                  </a:schemeClr>
                </a:gs>
              </a:gsLst>
              <a:lin ang="2700000" scaled="1"/>
            </a:gradFill>
            <a:ln w="9525" cap="flat" cmpd="sng" algn="ctr">
              <a:solidFill>
                <a:schemeClr val="folHlink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b="1">
                <a:solidFill>
                  <a:srgbClr val="000000"/>
                </a:solidFill>
              </a:endParaRPr>
            </a:p>
          </p:txBody>
        </p:sp>
        <p:sp>
          <p:nvSpPr>
            <p:cNvPr id="44054" name="TextBox 4294967295"/>
            <p:cNvSpPr txBox="1">
              <a:spLocks noChangeArrowheads="1"/>
            </p:cNvSpPr>
            <p:nvPr/>
          </p:nvSpPr>
          <p:spPr bwMode="white">
            <a:xfrm>
              <a:off x="1343025" y="1835150"/>
              <a:ext cx="1262063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 anchorCtr="1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s-419" sz="1000" b="1"/>
                <a:t>Country</a:t>
              </a:r>
            </a:p>
          </p:txBody>
        </p:sp>
      </p:grpSp>
      <p:sp>
        <p:nvSpPr>
          <p:cNvPr id="22560" name="Rectangle 4294967295"/>
          <p:cNvSpPr>
            <a:spLocks noChangeArrowheads="1"/>
          </p:cNvSpPr>
          <p:nvPr/>
        </p:nvSpPr>
        <p:spPr bwMode="black">
          <a:xfrm>
            <a:off x="4144243" y="2784983"/>
            <a:ext cx="1492250" cy="458787"/>
          </a:xfrm>
          <a:prstGeom prst="rect">
            <a:avLst/>
          </a:prstGeom>
          <a:gradFill rotWithShape="1">
            <a:gsLst>
              <a:gs pos="0">
                <a:schemeClr val="folHlink">
                  <a:gamma/>
                  <a:shade val="46275"/>
                  <a:invGamma/>
                </a:schemeClr>
              </a:gs>
              <a:gs pos="50000">
                <a:schemeClr val="folHlink">
                  <a:alpha val="50000"/>
                </a:schemeClr>
              </a:gs>
              <a:gs pos="100000">
                <a:schemeClr val="folHlink">
                  <a:gamma/>
                  <a:shade val="46275"/>
                  <a:invGamma/>
                </a:schemeClr>
              </a:gs>
            </a:gsLst>
            <a:lin ang="2700000" scaled="1"/>
          </a:gradFill>
          <a:ln w="9525" cap="flat" cmpd="sng" algn="ctr">
            <a:solidFill>
              <a:schemeClr val="folHlink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lIns="91425" tIns="45713" rIns="91425" bIns="45713" anchor="ctr"/>
          <a:lstStyle/>
          <a:p>
            <a:pPr>
              <a:defRPr/>
            </a:pPr>
            <a:endParaRPr lang="en-US" b="1">
              <a:solidFill>
                <a:srgbClr val="000000"/>
              </a:solidFill>
            </a:endParaRPr>
          </a:p>
        </p:txBody>
      </p:sp>
      <p:sp>
        <p:nvSpPr>
          <p:cNvPr id="44041" name="TextBox 4294967295"/>
          <p:cNvSpPr txBox="1">
            <a:spLocks noChangeArrowheads="1"/>
          </p:cNvSpPr>
          <p:nvPr/>
        </p:nvSpPr>
        <p:spPr bwMode="white">
          <a:xfrm>
            <a:off x="4260131" y="2846895"/>
            <a:ext cx="1262063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13" rIns="91425" bIns="45713" anchor="ctr" anchorCtr="1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s-419" sz="1000" b="1"/>
              <a:t>Gender</a:t>
            </a:r>
          </a:p>
        </p:txBody>
      </p:sp>
      <p:sp>
        <p:nvSpPr>
          <p:cNvPr id="22562" name="Rectangle 4294967295"/>
          <p:cNvSpPr>
            <a:spLocks noChangeArrowheads="1"/>
          </p:cNvSpPr>
          <p:nvPr/>
        </p:nvSpPr>
        <p:spPr bwMode="black">
          <a:xfrm>
            <a:off x="5865093" y="2784983"/>
            <a:ext cx="1492250" cy="458787"/>
          </a:xfrm>
          <a:prstGeom prst="rect">
            <a:avLst/>
          </a:prstGeom>
          <a:gradFill rotWithShape="1">
            <a:gsLst>
              <a:gs pos="0">
                <a:schemeClr val="folHlink">
                  <a:gamma/>
                  <a:shade val="46275"/>
                  <a:invGamma/>
                </a:schemeClr>
              </a:gs>
              <a:gs pos="50000">
                <a:schemeClr val="folHlink">
                  <a:alpha val="50000"/>
                </a:schemeClr>
              </a:gs>
              <a:gs pos="100000">
                <a:schemeClr val="folHlink">
                  <a:gamma/>
                  <a:shade val="46275"/>
                  <a:invGamma/>
                </a:schemeClr>
              </a:gs>
            </a:gsLst>
            <a:lin ang="2700000" scaled="1"/>
          </a:gradFill>
          <a:ln w="9525" cap="flat" cmpd="sng" algn="ctr">
            <a:solidFill>
              <a:schemeClr val="folHlink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lIns="91425" tIns="45713" rIns="91425" bIns="45713" anchor="ctr"/>
          <a:lstStyle/>
          <a:p>
            <a:pPr>
              <a:defRPr/>
            </a:pPr>
            <a:endParaRPr lang="en-US" b="1">
              <a:solidFill>
                <a:srgbClr val="000000"/>
              </a:solidFill>
            </a:endParaRPr>
          </a:p>
        </p:txBody>
      </p:sp>
      <p:sp>
        <p:nvSpPr>
          <p:cNvPr id="44043" name="TextBox 4294967295"/>
          <p:cNvSpPr txBox="1">
            <a:spLocks noChangeArrowheads="1"/>
          </p:cNvSpPr>
          <p:nvPr/>
        </p:nvSpPr>
        <p:spPr bwMode="white">
          <a:xfrm>
            <a:off x="5980981" y="2846895"/>
            <a:ext cx="1262063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13" rIns="91425" bIns="45713" anchor="ctr" anchorCtr="1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s-419" sz="1000" b="1"/>
              <a:t>Marital</a:t>
            </a:r>
          </a:p>
        </p:txBody>
      </p:sp>
      <p:sp>
        <p:nvSpPr>
          <p:cNvPr id="44044" name="Straight Connector 4294967295"/>
          <p:cNvSpPr>
            <a:spLocks noChangeShapeType="1"/>
          </p:cNvSpPr>
          <p:nvPr/>
        </p:nvSpPr>
        <p:spPr bwMode="auto">
          <a:xfrm flipH="1" flipV="1">
            <a:off x="4947519" y="3358070"/>
            <a:ext cx="803275" cy="688975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1425" tIns="45713" rIns="91425" bIns="45713"/>
          <a:lstStyle/>
          <a:p>
            <a:endParaRPr lang="es-419"/>
          </a:p>
        </p:txBody>
      </p:sp>
      <p:sp>
        <p:nvSpPr>
          <p:cNvPr id="44045" name="Straight Connector 4294967295"/>
          <p:cNvSpPr>
            <a:spLocks noChangeShapeType="1"/>
          </p:cNvSpPr>
          <p:nvPr/>
        </p:nvSpPr>
        <p:spPr bwMode="auto">
          <a:xfrm flipV="1">
            <a:off x="5865094" y="3358070"/>
            <a:ext cx="803275" cy="688975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1425" tIns="45713" rIns="91425" bIns="45713"/>
          <a:lstStyle/>
          <a:p>
            <a:endParaRPr lang="es-419"/>
          </a:p>
        </p:txBody>
      </p:sp>
      <p:sp>
        <p:nvSpPr>
          <p:cNvPr id="44046" name="Straight Connector 4294967295"/>
          <p:cNvSpPr>
            <a:spLocks noChangeShapeType="1"/>
          </p:cNvSpPr>
          <p:nvPr/>
        </p:nvSpPr>
        <p:spPr bwMode="auto">
          <a:xfrm flipH="1" flipV="1">
            <a:off x="3226669" y="3358070"/>
            <a:ext cx="2409825" cy="688975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1425" tIns="45713" rIns="91425" bIns="45713"/>
          <a:lstStyle/>
          <a:p>
            <a:endParaRPr lang="es-419"/>
          </a:p>
        </p:txBody>
      </p:sp>
      <p:sp>
        <p:nvSpPr>
          <p:cNvPr id="44047" name="Straight Connector 4294967295"/>
          <p:cNvSpPr>
            <a:spLocks noChangeShapeType="1"/>
          </p:cNvSpPr>
          <p:nvPr/>
        </p:nvSpPr>
        <p:spPr bwMode="auto">
          <a:xfrm flipV="1">
            <a:off x="5980981" y="3358070"/>
            <a:ext cx="2409825" cy="688975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1425" tIns="45713" rIns="91425" bIns="45713"/>
          <a:lstStyle/>
          <a:p>
            <a:endParaRPr lang="es-419"/>
          </a:p>
        </p:txBody>
      </p:sp>
      <p:sp>
        <p:nvSpPr>
          <p:cNvPr id="22570" name="Rectangle 4294967295"/>
          <p:cNvSpPr>
            <a:spLocks noChangeArrowheads="1"/>
          </p:cNvSpPr>
          <p:nvPr/>
        </p:nvSpPr>
        <p:spPr bwMode="black">
          <a:xfrm>
            <a:off x="7617693" y="2781808"/>
            <a:ext cx="1492250" cy="458787"/>
          </a:xfrm>
          <a:prstGeom prst="rect">
            <a:avLst/>
          </a:prstGeom>
          <a:gradFill rotWithShape="1">
            <a:gsLst>
              <a:gs pos="0">
                <a:schemeClr val="folHlink">
                  <a:gamma/>
                  <a:shade val="46275"/>
                  <a:invGamma/>
                </a:schemeClr>
              </a:gs>
              <a:gs pos="50000">
                <a:schemeClr val="folHlink">
                  <a:alpha val="50000"/>
                </a:schemeClr>
              </a:gs>
              <a:gs pos="100000">
                <a:schemeClr val="folHlink">
                  <a:gamma/>
                  <a:shade val="46275"/>
                  <a:invGamma/>
                </a:schemeClr>
              </a:gs>
            </a:gsLst>
            <a:lin ang="2700000" scaled="1"/>
          </a:gradFill>
          <a:ln w="9525" cap="flat" cmpd="sng" algn="ctr">
            <a:solidFill>
              <a:schemeClr val="folHlink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lIns="91425" tIns="45713" rIns="91425" bIns="45713" anchor="ctr"/>
          <a:lstStyle/>
          <a:p>
            <a:pPr>
              <a:defRPr/>
            </a:pPr>
            <a:endParaRPr lang="en-US" b="1">
              <a:solidFill>
                <a:srgbClr val="000000"/>
              </a:solidFill>
            </a:endParaRPr>
          </a:p>
        </p:txBody>
      </p:sp>
      <p:sp>
        <p:nvSpPr>
          <p:cNvPr id="44049" name="TextBox 4294967295"/>
          <p:cNvSpPr txBox="1">
            <a:spLocks noChangeArrowheads="1"/>
          </p:cNvSpPr>
          <p:nvPr/>
        </p:nvSpPr>
        <p:spPr bwMode="white">
          <a:xfrm>
            <a:off x="7733581" y="2842132"/>
            <a:ext cx="1262063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13" rIns="91425" bIns="45713" anchor="ctr" anchorCtr="1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s-419" sz="1000" b="1"/>
              <a:t>Age</a:t>
            </a:r>
          </a:p>
        </p:txBody>
      </p:sp>
      <p:sp>
        <p:nvSpPr>
          <p:cNvPr id="22576" name="Rectangle 48"/>
          <p:cNvSpPr>
            <a:spLocks noGrp="1" noChangeArrowheads="1"/>
          </p:cNvSpPr>
          <p:nvPr>
            <p:ph type="title" idx="4294967295"/>
          </p:nvPr>
        </p:nvSpPr>
        <p:spPr>
          <a:xfrm>
            <a:off x="1524000" y="228601"/>
            <a:ext cx="8382000" cy="1329595"/>
          </a:xfrm>
        </p:spPr>
        <p:txBody>
          <a:bodyPr/>
          <a:lstStyle/>
          <a:p>
            <a:pPr defTabSz="912703">
              <a:defRPr/>
            </a:pPr>
            <a:r>
              <a:rPr sz="4800" dirty="0"/>
              <a:t>Attribute Relationships </a:t>
            </a:r>
            <a:r>
              <a:rPr sz="3200" dirty="0"/>
              <a:t>(continued)</a:t>
            </a:r>
            <a:br>
              <a:rPr sz="4800" dirty="0"/>
            </a:br>
            <a:endParaRPr sz="4800" dirty="0"/>
          </a:p>
        </p:txBody>
      </p:sp>
      <p:cxnSp>
        <p:nvCxnSpPr>
          <p:cNvPr id="44051" name="Straight Arrow Connector 25"/>
          <p:cNvCxnSpPr>
            <a:cxnSpLocks noChangeShapeType="1"/>
          </p:cNvCxnSpPr>
          <p:nvPr/>
        </p:nvCxnSpPr>
        <p:spPr bwMode="auto">
          <a:xfrm>
            <a:off x="4090268" y="4372483"/>
            <a:ext cx="762000" cy="1587"/>
          </a:xfrm>
          <a:prstGeom prst="straightConnector1">
            <a:avLst/>
          </a:prstGeom>
          <a:noFill/>
          <a:ln w="12700" algn="ctr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4052" name="Straight Arrow Connector 27"/>
          <p:cNvCxnSpPr>
            <a:cxnSpLocks noChangeShapeType="1"/>
          </p:cNvCxnSpPr>
          <p:nvPr/>
        </p:nvCxnSpPr>
        <p:spPr bwMode="auto">
          <a:xfrm rot="10800000">
            <a:off x="6681068" y="4372483"/>
            <a:ext cx="685800" cy="1587"/>
          </a:xfrm>
          <a:prstGeom prst="straightConnector1">
            <a:avLst/>
          </a:prstGeom>
          <a:noFill/>
          <a:ln w="12700" algn="ctr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2118173789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52" name="Rectangle 4294967295"/>
          <p:cNvSpPr>
            <a:spLocks noChangeArrowheads="1"/>
          </p:cNvSpPr>
          <p:nvPr/>
        </p:nvSpPr>
        <p:spPr bwMode="black">
          <a:xfrm>
            <a:off x="5276850" y="5884864"/>
            <a:ext cx="1492250" cy="458787"/>
          </a:xfrm>
          <a:prstGeom prst="rect">
            <a:avLst/>
          </a:prstGeom>
          <a:gradFill rotWithShape="1">
            <a:gsLst>
              <a:gs pos="0">
                <a:schemeClr val="folHlink">
                  <a:gamma/>
                  <a:shade val="46275"/>
                  <a:invGamma/>
                </a:schemeClr>
              </a:gs>
              <a:gs pos="50000">
                <a:schemeClr val="folHlink">
                  <a:alpha val="50000"/>
                </a:schemeClr>
              </a:gs>
              <a:gs pos="100000">
                <a:schemeClr val="folHlink">
                  <a:gamma/>
                  <a:shade val="46275"/>
                  <a:invGamma/>
                </a:schemeClr>
              </a:gs>
            </a:gsLst>
            <a:lin ang="2700000" scaled="1"/>
          </a:gradFill>
          <a:ln w="9525" cap="flat" cmpd="sng" algn="ctr">
            <a:solidFill>
              <a:schemeClr val="folHlink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lIns="91425" tIns="45713" rIns="91425" bIns="45713" anchor="ctr"/>
          <a:lstStyle/>
          <a:p>
            <a:pPr>
              <a:defRPr/>
            </a:pPr>
            <a:endParaRPr lang="en-US" b="1">
              <a:solidFill>
                <a:srgbClr val="000000"/>
              </a:solidFill>
            </a:endParaRPr>
          </a:p>
        </p:txBody>
      </p:sp>
      <p:sp>
        <p:nvSpPr>
          <p:cNvPr id="45059" name="TextBox 4294967295"/>
          <p:cNvSpPr txBox="1">
            <a:spLocks noChangeArrowheads="1"/>
          </p:cNvSpPr>
          <p:nvPr/>
        </p:nvSpPr>
        <p:spPr bwMode="white">
          <a:xfrm>
            <a:off x="5392738" y="5965826"/>
            <a:ext cx="1262062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13" rIns="91425" bIns="45713" anchor="ctr" anchorCtr="1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s-419" sz="1000" b="1"/>
              <a:t>Customer</a:t>
            </a:r>
          </a:p>
        </p:txBody>
      </p:sp>
      <p:sp>
        <p:nvSpPr>
          <p:cNvPr id="22554" name="Rectangle 4294967295"/>
          <p:cNvSpPr>
            <a:spLocks noChangeArrowheads="1"/>
          </p:cNvSpPr>
          <p:nvPr/>
        </p:nvSpPr>
        <p:spPr bwMode="black">
          <a:xfrm>
            <a:off x="2752725" y="4508500"/>
            <a:ext cx="1492250" cy="458788"/>
          </a:xfrm>
          <a:prstGeom prst="rect">
            <a:avLst/>
          </a:prstGeom>
          <a:gradFill rotWithShape="1">
            <a:gsLst>
              <a:gs pos="0">
                <a:schemeClr val="folHlink">
                  <a:gamma/>
                  <a:shade val="46275"/>
                  <a:invGamma/>
                </a:schemeClr>
              </a:gs>
              <a:gs pos="50000">
                <a:schemeClr val="folHlink">
                  <a:alpha val="50000"/>
                </a:schemeClr>
              </a:gs>
              <a:gs pos="100000">
                <a:schemeClr val="folHlink">
                  <a:gamma/>
                  <a:shade val="46275"/>
                  <a:invGamma/>
                </a:schemeClr>
              </a:gs>
            </a:gsLst>
            <a:lin ang="2700000" scaled="1"/>
          </a:gradFill>
          <a:ln w="9525" cap="flat" cmpd="sng" algn="ctr">
            <a:solidFill>
              <a:schemeClr val="folHlink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lIns="91425" tIns="45713" rIns="91425" bIns="45713" anchor="ctr"/>
          <a:lstStyle/>
          <a:p>
            <a:pPr>
              <a:defRPr/>
            </a:pPr>
            <a:endParaRPr lang="en-US" b="1">
              <a:solidFill>
                <a:srgbClr val="000000"/>
              </a:solidFill>
            </a:endParaRPr>
          </a:p>
        </p:txBody>
      </p:sp>
      <p:sp>
        <p:nvSpPr>
          <p:cNvPr id="45061" name="TextBox 4294967295"/>
          <p:cNvSpPr txBox="1">
            <a:spLocks noChangeArrowheads="1"/>
          </p:cNvSpPr>
          <p:nvPr/>
        </p:nvSpPr>
        <p:spPr bwMode="white">
          <a:xfrm>
            <a:off x="2867026" y="4589463"/>
            <a:ext cx="1262063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13" rIns="91425" bIns="45713" anchor="ctr" anchorCtr="1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s-419" sz="1000" b="1"/>
              <a:t>City</a:t>
            </a:r>
          </a:p>
        </p:txBody>
      </p:sp>
      <p:sp>
        <p:nvSpPr>
          <p:cNvPr id="22556" name="Rectangle 4294967295"/>
          <p:cNvSpPr>
            <a:spLocks noChangeArrowheads="1"/>
          </p:cNvSpPr>
          <p:nvPr/>
        </p:nvSpPr>
        <p:spPr bwMode="black">
          <a:xfrm>
            <a:off x="2752725" y="3130550"/>
            <a:ext cx="1492250" cy="458788"/>
          </a:xfrm>
          <a:prstGeom prst="rect">
            <a:avLst/>
          </a:prstGeom>
          <a:gradFill rotWithShape="1">
            <a:gsLst>
              <a:gs pos="0">
                <a:schemeClr val="folHlink">
                  <a:gamma/>
                  <a:shade val="46275"/>
                  <a:invGamma/>
                </a:schemeClr>
              </a:gs>
              <a:gs pos="50000">
                <a:schemeClr val="folHlink">
                  <a:alpha val="50000"/>
                </a:schemeClr>
              </a:gs>
              <a:gs pos="100000">
                <a:schemeClr val="folHlink">
                  <a:gamma/>
                  <a:shade val="46275"/>
                  <a:invGamma/>
                </a:schemeClr>
              </a:gs>
            </a:gsLst>
            <a:lin ang="2700000" scaled="1"/>
          </a:gradFill>
          <a:ln w="9525" cap="flat" cmpd="sng" algn="ctr">
            <a:solidFill>
              <a:schemeClr val="folHlink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lIns="91425" tIns="45713" rIns="91425" bIns="45713" anchor="ctr"/>
          <a:lstStyle/>
          <a:p>
            <a:pPr>
              <a:defRPr/>
            </a:pPr>
            <a:endParaRPr lang="en-US" b="1">
              <a:solidFill>
                <a:srgbClr val="000000"/>
              </a:solidFill>
            </a:endParaRPr>
          </a:p>
        </p:txBody>
      </p:sp>
      <p:sp>
        <p:nvSpPr>
          <p:cNvPr id="45063" name="TextBox 4294967295"/>
          <p:cNvSpPr txBox="1">
            <a:spLocks noChangeArrowheads="1"/>
          </p:cNvSpPr>
          <p:nvPr/>
        </p:nvSpPr>
        <p:spPr bwMode="white">
          <a:xfrm>
            <a:off x="2867026" y="3214689"/>
            <a:ext cx="1262063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13" rIns="91425" bIns="45713" anchor="ctr" anchorCtr="1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s-419" sz="1000" b="1"/>
              <a:t>State</a:t>
            </a:r>
          </a:p>
        </p:txBody>
      </p:sp>
      <p:sp>
        <p:nvSpPr>
          <p:cNvPr id="22558" name="Rectangle 4294967295"/>
          <p:cNvSpPr>
            <a:spLocks noChangeArrowheads="1"/>
          </p:cNvSpPr>
          <p:nvPr/>
        </p:nvSpPr>
        <p:spPr bwMode="black">
          <a:xfrm>
            <a:off x="2752725" y="1754189"/>
            <a:ext cx="1492250" cy="458787"/>
          </a:xfrm>
          <a:prstGeom prst="rect">
            <a:avLst/>
          </a:prstGeom>
          <a:gradFill rotWithShape="1">
            <a:gsLst>
              <a:gs pos="0">
                <a:schemeClr val="folHlink">
                  <a:gamma/>
                  <a:shade val="46275"/>
                  <a:invGamma/>
                </a:schemeClr>
              </a:gs>
              <a:gs pos="50000">
                <a:schemeClr val="folHlink">
                  <a:alpha val="50000"/>
                </a:schemeClr>
              </a:gs>
              <a:gs pos="100000">
                <a:schemeClr val="folHlink">
                  <a:gamma/>
                  <a:shade val="46275"/>
                  <a:invGamma/>
                </a:schemeClr>
              </a:gs>
            </a:gsLst>
            <a:lin ang="2700000" scaled="1"/>
          </a:gradFill>
          <a:ln w="9525" cap="flat" cmpd="sng" algn="ctr">
            <a:solidFill>
              <a:schemeClr val="folHlink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lIns="91425" tIns="45713" rIns="91425" bIns="45713" anchor="ctr"/>
          <a:lstStyle/>
          <a:p>
            <a:pPr>
              <a:defRPr/>
            </a:pPr>
            <a:endParaRPr lang="en-US" b="1">
              <a:solidFill>
                <a:srgbClr val="000000"/>
              </a:solidFill>
            </a:endParaRPr>
          </a:p>
        </p:txBody>
      </p:sp>
      <p:sp>
        <p:nvSpPr>
          <p:cNvPr id="45065" name="TextBox 4294967295"/>
          <p:cNvSpPr txBox="1">
            <a:spLocks noChangeArrowheads="1"/>
          </p:cNvSpPr>
          <p:nvPr/>
        </p:nvSpPr>
        <p:spPr bwMode="white">
          <a:xfrm>
            <a:off x="2867026" y="1835151"/>
            <a:ext cx="1262063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13" rIns="91425" bIns="45713" anchor="ctr" anchorCtr="1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s-419" sz="1000" b="1"/>
              <a:t>Country</a:t>
            </a:r>
          </a:p>
        </p:txBody>
      </p:sp>
      <p:sp>
        <p:nvSpPr>
          <p:cNvPr id="22560" name="Rectangle 4294967295"/>
          <p:cNvSpPr>
            <a:spLocks noChangeArrowheads="1"/>
          </p:cNvSpPr>
          <p:nvPr/>
        </p:nvSpPr>
        <p:spPr bwMode="black">
          <a:xfrm>
            <a:off x="4473575" y="4508500"/>
            <a:ext cx="1492250" cy="458788"/>
          </a:xfrm>
          <a:prstGeom prst="rect">
            <a:avLst/>
          </a:prstGeom>
          <a:gradFill rotWithShape="1">
            <a:gsLst>
              <a:gs pos="0">
                <a:schemeClr val="folHlink">
                  <a:gamma/>
                  <a:shade val="46275"/>
                  <a:invGamma/>
                </a:schemeClr>
              </a:gs>
              <a:gs pos="50000">
                <a:schemeClr val="folHlink">
                  <a:alpha val="50000"/>
                </a:schemeClr>
              </a:gs>
              <a:gs pos="100000">
                <a:schemeClr val="folHlink">
                  <a:gamma/>
                  <a:shade val="46275"/>
                  <a:invGamma/>
                </a:schemeClr>
              </a:gs>
            </a:gsLst>
            <a:lin ang="2700000" scaled="1"/>
          </a:gradFill>
          <a:ln w="9525" cap="flat" cmpd="sng" algn="ctr">
            <a:solidFill>
              <a:schemeClr val="folHlink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lIns="91425" tIns="45713" rIns="91425" bIns="45713" anchor="ctr"/>
          <a:lstStyle/>
          <a:p>
            <a:pPr>
              <a:defRPr/>
            </a:pPr>
            <a:endParaRPr lang="en-US" b="1">
              <a:solidFill>
                <a:srgbClr val="000000"/>
              </a:solidFill>
            </a:endParaRPr>
          </a:p>
        </p:txBody>
      </p:sp>
      <p:sp>
        <p:nvSpPr>
          <p:cNvPr id="45067" name="TextBox 4294967295"/>
          <p:cNvSpPr txBox="1">
            <a:spLocks noChangeArrowheads="1"/>
          </p:cNvSpPr>
          <p:nvPr/>
        </p:nvSpPr>
        <p:spPr bwMode="white">
          <a:xfrm>
            <a:off x="4589463" y="4570413"/>
            <a:ext cx="1262062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13" rIns="91425" bIns="45713" anchor="ctr" anchorCtr="1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s-419" sz="1000" b="1"/>
              <a:t>Gender</a:t>
            </a:r>
          </a:p>
        </p:txBody>
      </p:sp>
      <p:sp>
        <p:nvSpPr>
          <p:cNvPr id="22562" name="Rectangle 4294967295"/>
          <p:cNvSpPr>
            <a:spLocks noChangeArrowheads="1"/>
          </p:cNvSpPr>
          <p:nvPr/>
        </p:nvSpPr>
        <p:spPr bwMode="black">
          <a:xfrm>
            <a:off x="6194425" y="4508500"/>
            <a:ext cx="1492250" cy="458788"/>
          </a:xfrm>
          <a:prstGeom prst="rect">
            <a:avLst/>
          </a:prstGeom>
          <a:gradFill rotWithShape="1">
            <a:gsLst>
              <a:gs pos="0">
                <a:schemeClr val="folHlink">
                  <a:gamma/>
                  <a:shade val="46275"/>
                  <a:invGamma/>
                </a:schemeClr>
              </a:gs>
              <a:gs pos="50000">
                <a:schemeClr val="folHlink">
                  <a:alpha val="50000"/>
                </a:schemeClr>
              </a:gs>
              <a:gs pos="100000">
                <a:schemeClr val="folHlink">
                  <a:gamma/>
                  <a:shade val="46275"/>
                  <a:invGamma/>
                </a:schemeClr>
              </a:gs>
            </a:gsLst>
            <a:lin ang="2700000" scaled="1"/>
          </a:gradFill>
          <a:ln w="9525" cap="flat" cmpd="sng" algn="ctr">
            <a:solidFill>
              <a:schemeClr val="folHlink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lIns="91425" tIns="45713" rIns="91425" bIns="45713" anchor="ctr"/>
          <a:lstStyle/>
          <a:p>
            <a:pPr>
              <a:defRPr/>
            </a:pPr>
            <a:endParaRPr lang="en-US" b="1">
              <a:solidFill>
                <a:srgbClr val="000000"/>
              </a:solidFill>
            </a:endParaRPr>
          </a:p>
        </p:txBody>
      </p:sp>
      <p:sp>
        <p:nvSpPr>
          <p:cNvPr id="45069" name="TextBox 4294967295"/>
          <p:cNvSpPr txBox="1">
            <a:spLocks noChangeArrowheads="1"/>
          </p:cNvSpPr>
          <p:nvPr/>
        </p:nvSpPr>
        <p:spPr bwMode="white">
          <a:xfrm>
            <a:off x="6310313" y="4570413"/>
            <a:ext cx="1262062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13" rIns="91425" bIns="45713" anchor="ctr" anchorCtr="1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s-419" sz="1000" b="1"/>
              <a:t>Marital</a:t>
            </a:r>
          </a:p>
        </p:txBody>
      </p:sp>
      <p:sp>
        <p:nvSpPr>
          <p:cNvPr id="45070" name="Straight Connector 4294967295"/>
          <p:cNvSpPr>
            <a:spLocks noChangeShapeType="1"/>
          </p:cNvSpPr>
          <p:nvPr/>
        </p:nvSpPr>
        <p:spPr bwMode="auto">
          <a:xfrm flipH="1" flipV="1">
            <a:off x="5276851" y="5081589"/>
            <a:ext cx="803275" cy="688975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1425" tIns="45713" rIns="91425" bIns="45713"/>
          <a:lstStyle/>
          <a:p>
            <a:endParaRPr lang="es-419"/>
          </a:p>
        </p:txBody>
      </p:sp>
      <p:sp>
        <p:nvSpPr>
          <p:cNvPr id="45071" name="Straight Connector 4294967295"/>
          <p:cNvSpPr>
            <a:spLocks noChangeShapeType="1"/>
          </p:cNvSpPr>
          <p:nvPr/>
        </p:nvSpPr>
        <p:spPr bwMode="auto">
          <a:xfrm flipV="1">
            <a:off x="6194426" y="5081589"/>
            <a:ext cx="803275" cy="688975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1425" tIns="45713" rIns="91425" bIns="45713"/>
          <a:lstStyle/>
          <a:p>
            <a:endParaRPr lang="es-419"/>
          </a:p>
        </p:txBody>
      </p:sp>
      <p:sp>
        <p:nvSpPr>
          <p:cNvPr id="45072" name="Straight Connector 4294967295"/>
          <p:cNvSpPr>
            <a:spLocks noChangeShapeType="1"/>
          </p:cNvSpPr>
          <p:nvPr/>
        </p:nvSpPr>
        <p:spPr bwMode="auto">
          <a:xfrm flipH="1" flipV="1">
            <a:off x="3556001" y="5081589"/>
            <a:ext cx="2409825" cy="688975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1425" tIns="45713" rIns="91425" bIns="45713"/>
          <a:lstStyle/>
          <a:p>
            <a:endParaRPr lang="es-419"/>
          </a:p>
        </p:txBody>
      </p:sp>
      <p:sp>
        <p:nvSpPr>
          <p:cNvPr id="45073" name="Straight Connector 4294967295"/>
          <p:cNvSpPr>
            <a:spLocks noChangeShapeType="1"/>
          </p:cNvSpPr>
          <p:nvPr/>
        </p:nvSpPr>
        <p:spPr bwMode="auto">
          <a:xfrm flipV="1">
            <a:off x="3556000" y="3705225"/>
            <a:ext cx="1588" cy="68738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1425" tIns="45713" rIns="91425" bIns="45713"/>
          <a:lstStyle/>
          <a:p>
            <a:endParaRPr lang="es-419"/>
          </a:p>
        </p:txBody>
      </p:sp>
      <p:sp>
        <p:nvSpPr>
          <p:cNvPr id="45074" name="Straight Connector 4294967295"/>
          <p:cNvSpPr>
            <a:spLocks noChangeShapeType="1"/>
          </p:cNvSpPr>
          <p:nvPr/>
        </p:nvSpPr>
        <p:spPr bwMode="auto">
          <a:xfrm flipV="1">
            <a:off x="3556000" y="2327276"/>
            <a:ext cx="1588" cy="688975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1425" tIns="45713" rIns="91425" bIns="45713"/>
          <a:lstStyle/>
          <a:p>
            <a:endParaRPr lang="es-419"/>
          </a:p>
        </p:txBody>
      </p:sp>
      <p:sp>
        <p:nvSpPr>
          <p:cNvPr id="45075" name="Straight Connector 4294967295"/>
          <p:cNvSpPr>
            <a:spLocks noChangeShapeType="1"/>
          </p:cNvSpPr>
          <p:nvPr/>
        </p:nvSpPr>
        <p:spPr bwMode="auto">
          <a:xfrm flipV="1">
            <a:off x="6310314" y="5081589"/>
            <a:ext cx="2409825" cy="688975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1425" tIns="45713" rIns="91425" bIns="45713"/>
          <a:lstStyle/>
          <a:p>
            <a:endParaRPr lang="es-419"/>
          </a:p>
        </p:txBody>
      </p:sp>
      <p:sp>
        <p:nvSpPr>
          <p:cNvPr id="22570" name="Rectangle 4294967295"/>
          <p:cNvSpPr>
            <a:spLocks noChangeArrowheads="1"/>
          </p:cNvSpPr>
          <p:nvPr/>
        </p:nvSpPr>
        <p:spPr bwMode="black">
          <a:xfrm>
            <a:off x="7947025" y="4505325"/>
            <a:ext cx="1492250" cy="458788"/>
          </a:xfrm>
          <a:prstGeom prst="rect">
            <a:avLst/>
          </a:prstGeom>
          <a:gradFill rotWithShape="1">
            <a:gsLst>
              <a:gs pos="0">
                <a:schemeClr val="folHlink">
                  <a:gamma/>
                  <a:shade val="46275"/>
                  <a:invGamma/>
                </a:schemeClr>
              </a:gs>
              <a:gs pos="50000">
                <a:schemeClr val="folHlink">
                  <a:alpha val="50000"/>
                </a:schemeClr>
              </a:gs>
              <a:gs pos="100000">
                <a:schemeClr val="folHlink">
                  <a:gamma/>
                  <a:shade val="46275"/>
                  <a:invGamma/>
                </a:schemeClr>
              </a:gs>
            </a:gsLst>
            <a:lin ang="2700000" scaled="1"/>
          </a:gradFill>
          <a:ln w="9525" cap="flat" cmpd="sng" algn="ctr">
            <a:solidFill>
              <a:schemeClr val="folHlink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lIns="91425" tIns="45713" rIns="91425" bIns="45713" anchor="ctr"/>
          <a:lstStyle/>
          <a:p>
            <a:pPr>
              <a:defRPr/>
            </a:pPr>
            <a:endParaRPr lang="en-US" b="1">
              <a:solidFill>
                <a:srgbClr val="000000"/>
              </a:solidFill>
            </a:endParaRPr>
          </a:p>
        </p:txBody>
      </p:sp>
      <p:sp>
        <p:nvSpPr>
          <p:cNvPr id="45077" name="TextBox 4294967295"/>
          <p:cNvSpPr txBox="1">
            <a:spLocks noChangeArrowheads="1"/>
          </p:cNvSpPr>
          <p:nvPr/>
        </p:nvSpPr>
        <p:spPr bwMode="white">
          <a:xfrm>
            <a:off x="8062913" y="4565651"/>
            <a:ext cx="1262062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13" rIns="91425" bIns="45713" anchor="ctr" anchorCtr="1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s-419" sz="1000" b="1"/>
              <a:t>Age</a:t>
            </a:r>
          </a:p>
        </p:txBody>
      </p:sp>
      <p:sp>
        <p:nvSpPr>
          <p:cNvPr id="22576" name="Rectangle 48"/>
          <p:cNvSpPr>
            <a:spLocks noGrp="1" noChangeArrowheads="1"/>
          </p:cNvSpPr>
          <p:nvPr>
            <p:ph type="title" idx="4294967295"/>
          </p:nvPr>
        </p:nvSpPr>
        <p:spPr>
          <a:xfrm>
            <a:off x="1524000" y="228601"/>
            <a:ext cx="8382000" cy="664797"/>
          </a:xfrm>
        </p:spPr>
        <p:txBody>
          <a:bodyPr/>
          <a:lstStyle/>
          <a:p>
            <a:pPr defTabSz="912703">
              <a:defRPr/>
            </a:pPr>
            <a:r>
              <a:rPr sz="4800" dirty="0"/>
              <a:t>Attribute Relationships </a:t>
            </a:r>
            <a:r>
              <a:rPr sz="4000" dirty="0"/>
              <a:t>(continued)</a:t>
            </a:r>
            <a:endParaRPr sz="4800" dirty="0"/>
          </a:p>
        </p:txBody>
      </p:sp>
    </p:spTree>
    <p:extLst>
      <p:ext uri="{BB962C8B-B14F-4D97-AF65-F5344CB8AC3E}">
        <p14:creationId xmlns:p14="http://schemas.microsoft.com/office/powerpoint/2010/main" val="1649274496"/>
      </p:ext>
    </p:extLst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6" name="Rectangle 6"/>
          <p:cNvSpPr>
            <a:spLocks noGrp="1" noChangeArrowheads="1"/>
          </p:cNvSpPr>
          <p:nvPr>
            <p:ph type="title" idx="4294967295"/>
          </p:nvPr>
        </p:nvSpPr>
        <p:spPr>
          <a:xfrm>
            <a:off x="1524000" y="228600"/>
            <a:ext cx="8382000" cy="941796"/>
          </a:xfrm>
        </p:spPr>
        <p:txBody>
          <a:bodyPr/>
          <a:lstStyle/>
          <a:p>
            <a:pPr defTabSz="912703">
              <a:defRPr/>
            </a:pPr>
            <a:r>
              <a:rPr sz="4800"/>
              <a:t>Attribute Relationships </a:t>
            </a:r>
            <a:br>
              <a:rPr sz="4400"/>
            </a:br>
            <a:r>
              <a:t>Where are they used?</a:t>
            </a:r>
          </a:p>
        </p:txBody>
      </p:sp>
      <p:sp>
        <p:nvSpPr>
          <p:cNvPr id="25607" name="Rectangle 7"/>
          <p:cNvSpPr>
            <a:spLocks noGrp="1" noChangeArrowheads="1"/>
          </p:cNvSpPr>
          <p:nvPr>
            <p:ph type="body" idx="4294967295"/>
          </p:nvPr>
        </p:nvSpPr>
        <p:spPr>
          <a:xfrm>
            <a:off x="1524000" y="1417637"/>
            <a:ext cx="8839201" cy="5350807"/>
          </a:xfrm>
        </p:spPr>
        <p:txBody>
          <a:bodyPr/>
          <a:lstStyle/>
          <a:p>
            <a:pPr marL="457200" indent="-457200" defTabSz="912703">
              <a:buFont typeface="Arial" panose="020B0604020202020204" pitchFamily="34" charset="0"/>
              <a:buChar char="•"/>
              <a:defRPr/>
            </a:pPr>
            <a:r>
              <a:rPr lang="en-US" sz="2800" dirty="0"/>
              <a:t>MDX Semantics</a:t>
            </a:r>
          </a:p>
          <a:p>
            <a:pPr marL="730204" lvl="1" indent="-342900" defTabSz="912703">
              <a:buFont typeface="Arial" panose="020B0604020202020204" pitchFamily="34" charset="0"/>
              <a:buChar char="•"/>
              <a:defRPr/>
            </a:pPr>
            <a:r>
              <a:rPr lang="en-US" sz="2400" dirty="0"/>
              <a:t>Tells the formula engine how to roll up measure values</a:t>
            </a:r>
          </a:p>
          <a:p>
            <a:pPr marL="730204" lvl="1" indent="-342900" defTabSz="912703">
              <a:buFont typeface="Arial" panose="020B0604020202020204" pitchFamily="34" charset="0"/>
              <a:buChar char="•"/>
              <a:defRPr/>
            </a:pPr>
            <a:r>
              <a:rPr lang="en-US" sz="2400" dirty="0"/>
              <a:t>If the grain of the measure group is different from the key attribute (e.g. Sales by Month)</a:t>
            </a:r>
          </a:p>
          <a:p>
            <a:pPr marL="1049253" lvl="2" indent="-342900" defTabSz="912703">
              <a:defRPr/>
            </a:pPr>
            <a:r>
              <a:rPr lang="en-US" sz="2000" dirty="0"/>
              <a:t>Attribute relationships from grain to other attributes required (e.g. Month </a:t>
            </a:r>
            <a:r>
              <a:rPr lang="en-US" sz="2000" dirty="0">
                <a:sym typeface="Wingdings" pitchFamily="2" charset="2"/>
              </a:rPr>
              <a:t> Quarter, Quarter  Year)</a:t>
            </a:r>
          </a:p>
          <a:p>
            <a:pPr marL="1049253" lvl="2" indent="-342900" defTabSz="912703">
              <a:defRPr/>
            </a:pPr>
            <a:r>
              <a:rPr lang="en-US" sz="2000" dirty="0"/>
              <a:t>Otherwise no data (NULL) returned for Quarter and Year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524000" y="5791201"/>
            <a:ext cx="8839200" cy="830263"/>
          </a:xfrm>
          <a:prstGeom prst="rect">
            <a:avLst/>
          </a:prstGeom>
          <a:noFill/>
        </p:spPr>
        <p:txBody>
          <a:bodyPr lIns="91425" tIns="45713" rIns="91425" bIns="45713">
            <a:spAutoFit/>
          </a:bodyPr>
          <a:lstStyle/>
          <a:p>
            <a:pPr marL="0" lvl="2">
              <a:defRPr/>
            </a:pPr>
            <a:r>
              <a:rPr lang="en-US" sz="1600" dirty="0">
                <a:solidFill>
                  <a:schemeClr val="tx2"/>
                </a:solidFill>
                <a:latin typeface="Arial" charset="0"/>
              </a:rPr>
              <a:t>MDX Semantics explained in detail at:</a:t>
            </a:r>
          </a:p>
          <a:p>
            <a:pPr>
              <a:defRPr/>
            </a:pPr>
            <a:r>
              <a:rPr lang="en-US" sz="1600" dirty="0">
                <a:solidFill>
                  <a:schemeClr val="tx2"/>
                </a:solidFill>
                <a:latin typeface="Arial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http://www.sqlserveranalysisservices.com/OLAPPapers/AttributeRelationships.htm</a:t>
            </a:r>
            <a:endParaRPr lang="en-US" sz="1600" dirty="0">
              <a:solidFill>
                <a:schemeClr val="tx2"/>
              </a:solidFill>
              <a:latin typeface="Arial" charset="0"/>
            </a:endParaRPr>
          </a:p>
          <a:p>
            <a:pPr>
              <a:defRPr/>
            </a:pPr>
            <a:endParaRPr lang="en-US" sz="1600" dirty="0">
              <a:solidFill>
                <a:schemeClr val="tx2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2905778"/>
      </p:ext>
    </p:extLst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2" name="Rectangle 6"/>
          <p:cNvSpPr>
            <a:spLocks noGrp="1" noChangeArrowheads="1"/>
          </p:cNvSpPr>
          <p:nvPr>
            <p:ph type="title" idx="4294967295"/>
          </p:nvPr>
        </p:nvSpPr>
        <p:spPr>
          <a:xfrm>
            <a:off x="1524000" y="228601"/>
            <a:ext cx="8382000" cy="886397"/>
          </a:xfrm>
        </p:spPr>
        <p:txBody>
          <a:bodyPr/>
          <a:lstStyle/>
          <a:p>
            <a:pPr defTabSz="912703">
              <a:defRPr/>
            </a:pPr>
            <a:r>
              <a:rPr sz="4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Attribute Relationships</a:t>
            </a:r>
            <a:br>
              <a:rPr sz="4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Where are they used?</a:t>
            </a:r>
          </a:p>
        </p:txBody>
      </p:sp>
      <p:sp>
        <p:nvSpPr>
          <p:cNvPr id="24583" name="Rectangle 7"/>
          <p:cNvSpPr>
            <a:spLocks noGrp="1" noChangeArrowheads="1"/>
          </p:cNvSpPr>
          <p:nvPr>
            <p:ph type="body" idx="4294967295"/>
          </p:nvPr>
        </p:nvSpPr>
        <p:spPr>
          <a:xfrm>
            <a:off x="1524000" y="1417639"/>
            <a:ext cx="9844726" cy="4117975"/>
          </a:xfrm>
        </p:spPr>
        <p:txBody>
          <a:bodyPr/>
          <a:lstStyle/>
          <a:p>
            <a:pPr marL="457200" indent="-457200" defTabSz="912703"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Storage</a:t>
            </a:r>
          </a:p>
          <a:p>
            <a:pPr marL="730204" lvl="1" indent="-342900" defTabSz="912703">
              <a:buFont typeface="Arial" panose="020B0604020202020204" pitchFamily="34" charset="0"/>
              <a:buChar char="•"/>
              <a:defRPr/>
            </a:pPr>
            <a:r>
              <a:rPr lang="en-US" sz="20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Reduces redundant relationships between dimension members – normalizes dimension storage</a:t>
            </a:r>
          </a:p>
          <a:p>
            <a:pPr marL="730204" lvl="1" indent="-342900" defTabSz="912703">
              <a:buFont typeface="Arial" panose="020B0604020202020204" pitchFamily="34" charset="0"/>
              <a:buChar char="•"/>
              <a:defRPr/>
            </a:pPr>
            <a:r>
              <a:rPr lang="en-US" sz="20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Enables clustering of records within partition segments (e.g. store facts for a month together)</a:t>
            </a:r>
          </a:p>
          <a:p>
            <a:pPr marL="457200" indent="-457200" defTabSz="912703"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Processing</a:t>
            </a:r>
          </a:p>
          <a:p>
            <a:pPr marL="730204" lvl="1" indent="-342900" defTabSz="912703">
              <a:buFont typeface="Arial" panose="020B0604020202020204" pitchFamily="34" charset="0"/>
              <a:buChar char="•"/>
              <a:defRPr/>
            </a:pPr>
            <a:r>
              <a:rPr lang="en-US" sz="20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Reduces memory consumption in dimension processing – less hash tables to fit in memory</a:t>
            </a:r>
          </a:p>
          <a:p>
            <a:pPr marL="730204" lvl="1" indent="-342900" defTabSz="912703">
              <a:buFont typeface="Arial" panose="020B0604020202020204" pitchFamily="34" charset="0"/>
              <a:buChar char="•"/>
              <a:defRPr/>
            </a:pPr>
            <a:r>
              <a:rPr lang="en-US" sz="20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Allows large dimensions to push 32-bit barrier</a:t>
            </a:r>
          </a:p>
          <a:p>
            <a:pPr marL="730204" lvl="1" indent="-342900" defTabSz="912703">
              <a:buFont typeface="Arial" panose="020B0604020202020204" pitchFamily="34" charset="0"/>
              <a:buChar char="•"/>
              <a:defRPr/>
            </a:pPr>
            <a:r>
              <a:rPr lang="en-US" sz="20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Speeds up dimension and partition processing overall</a:t>
            </a:r>
          </a:p>
        </p:txBody>
      </p:sp>
    </p:spTree>
    <p:extLst>
      <p:ext uri="{BB962C8B-B14F-4D97-AF65-F5344CB8AC3E}">
        <p14:creationId xmlns:p14="http://schemas.microsoft.com/office/powerpoint/2010/main" val="2836860488"/>
      </p:ext>
    </p:extLst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31" name="Rectangle 7"/>
          <p:cNvSpPr>
            <a:spLocks noGrp="1" noChangeArrowheads="1"/>
          </p:cNvSpPr>
          <p:nvPr>
            <p:ph type="title" idx="4294967295"/>
          </p:nvPr>
        </p:nvSpPr>
        <p:spPr>
          <a:xfrm>
            <a:off x="1524000" y="228601"/>
            <a:ext cx="8382000" cy="886397"/>
          </a:xfrm>
        </p:spPr>
        <p:txBody>
          <a:bodyPr/>
          <a:lstStyle/>
          <a:p>
            <a:pPr defTabSz="912703">
              <a:defRPr/>
            </a:pPr>
            <a:r>
              <a:rPr sz="4400" dirty="0"/>
              <a:t>Attribute Relationships</a:t>
            </a:r>
            <a:br>
              <a:rPr sz="4400" dirty="0"/>
            </a:br>
            <a:r>
              <a:rPr dirty="0"/>
              <a:t>Where are they used?</a:t>
            </a:r>
            <a:r>
              <a:rPr lang="es-AR" dirty="0"/>
              <a:t> (cont.)</a:t>
            </a:r>
            <a:endParaRPr sz="4400" dirty="0"/>
          </a:p>
        </p:txBody>
      </p:sp>
      <p:sp>
        <p:nvSpPr>
          <p:cNvPr id="26632" name="Rectangle 8"/>
          <p:cNvSpPr>
            <a:spLocks noGrp="1" noChangeArrowheads="1"/>
          </p:cNvSpPr>
          <p:nvPr>
            <p:ph type="body" idx="4294967295"/>
          </p:nvPr>
        </p:nvSpPr>
        <p:spPr>
          <a:xfrm>
            <a:off x="1524000" y="1417639"/>
            <a:ext cx="9788165" cy="5151437"/>
          </a:xfrm>
        </p:spPr>
        <p:txBody>
          <a:bodyPr/>
          <a:lstStyle/>
          <a:p>
            <a:pPr marL="382543" indent="-382543" defTabSz="912703">
              <a:buFont typeface="Arial" panose="020B0604020202020204" pitchFamily="34" charset="0"/>
              <a:buChar char="•"/>
              <a:defRPr/>
            </a:pPr>
            <a:r>
              <a:rPr lang="en-US" sz="2000" dirty="0"/>
              <a:t>Query performance</a:t>
            </a:r>
          </a:p>
          <a:p>
            <a:pPr marL="730204" lvl="1" indent="-342900" defTabSz="912703">
              <a:buFont typeface="Arial" panose="020B0604020202020204" pitchFamily="34" charset="0"/>
              <a:buChar char="•"/>
              <a:defRPr/>
            </a:pPr>
            <a:r>
              <a:rPr lang="en-US" sz="2000" b="0" dirty="0"/>
              <a:t>Dimension storage access is faster</a:t>
            </a:r>
          </a:p>
          <a:p>
            <a:pPr marL="730204" lvl="1" indent="-342900" defTabSz="912703">
              <a:buFont typeface="Arial" panose="020B0604020202020204" pitchFamily="34" charset="0"/>
              <a:buChar char="•"/>
              <a:defRPr/>
            </a:pPr>
            <a:r>
              <a:rPr lang="en-US" sz="2000" b="0" dirty="0"/>
              <a:t>Produces more optimal execution plans</a:t>
            </a:r>
          </a:p>
          <a:p>
            <a:pPr marL="382543" indent="-382543" defTabSz="912703">
              <a:buFont typeface="Arial" panose="020B0604020202020204" pitchFamily="34" charset="0"/>
              <a:buChar char="•"/>
              <a:defRPr/>
            </a:pPr>
            <a:r>
              <a:rPr lang="en-US" sz="2000" dirty="0"/>
              <a:t>Aggregation design</a:t>
            </a:r>
          </a:p>
          <a:p>
            <a:pPr marL="730204" lvl="1" indent="-342900" defTabSz="912703">
              <a:buFont typeface="Arial" panose="020B0604020202020204" pitchFamily="34" charset="0"/>
              <a:buChar char="•"/>
              <a:defRPr/>
            </a:pPr>
            <a:r>
              <a:rPr lang="en-US" sz="2000" b="0" dirty="0"/>
              <a:t>Enables aggregation design algorithm to produce effective set of aggregations</a:t>
            </a:r>
          </a:p>
          <a:p>
            <a:pPr marL="382543" indent="-382543" defTabSz="912703">
              <a:buFont typeface="Arial" panose="020B0604020202020204" pitchFamily="34" charset="0"/>
              <a:buChar char="•"/>
              <a:defRPr/>
            </a:pPr>
            <a:r>
              <a:rPr lang="en-US" sz="2000" dirty="0"/>
              <a:t>Dimension security</a:t>
            </a:r>
          </a:p>
          <a:p>
            <a:pPr marL="730204" lvl="1" indent="-342900" defTabSz="912703">
              <a:buFont typeface="Arial" panose="020B0604020202020204" pitchFamily="34" charset="0"/>
              <a:buChar char="•"/>
              <a:defRPr/>
            </a:pPr>
            <a:r>
              <a:rPr lang="en-US" sz="2000" b="0" dirty="0" err="1"/>
              <a:t>DeniedSet</a:t>
            </a:r>
            <a:r>
              <a:rPr lang="en-US" sz="2000" b="0" dirty="0"/>
              <a:t> = {</a:t>
            </a:r>
            <a:r>
              <a:rPr lang="en-US" sz="2000" b="0" dirty="0" err="1"/>
              <a:t>State.WA</a:t>
            </a:r>
            <a:r>
              <a:rPr lang="en-US" sz="2000" b="0" dirty="0"/>
              <a:t>} should deny cities and customers in WA – requires attribute relationships</a:t>
            </a:r>
          </a:p>
          <a:p>
            <a:pPr marL="382543" indent="-382543" defTabSz="912703">
              <a:buFont typeface="Arial" panose="020B0604020202020204" pitchFamily="34" charset="0"/>
              <a:buChar char="•"/>
              <a:defRPr/>
            </a:pPr>
            <a:r>
              <a:rPr lang="en-US" sz="2000" dirty="0"/>
              <a:t>Member properties</a:t>
            </a:r>
          </a:p>
          <a:p>
            <a:pPr marL="730204" lvl="1" indent="-342900" defTabSz="912703">
              <a:buFont typeface="Arial" panose="020B0604020202020204" pitchFamily="34" charset="0"/>
              <a:buChar char="•"/>
              <a:defRPr/>
            </a:pPr>
            <a:r>
              <a:rPr lang="en-US" sz="2000" b="0" dirty="0"/>
              <a:t>Attribute relationships identify member properties on levels</a:t>
            </a:r>
          </a:p>
        </p:txBody>
      </p:sp>
    </p:spTree>
    <p:extLst>
      <p:ext uri="{BB962C8B-B14F-4D97-AF65-F5344CB8AC3E}">
        <p14:creationId xmlns:p14="http://schemas.microsoft.com/office/powerpoint/2010/main" val="1391918612"/>
      </p:ext>
    </p:extLst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8" name="Rectangle 8"/>
          <p:cNvSpPr>
            <a:spLocks noGrp="1" noChangeArrowheads="1"/>
          </p:cNvSpPr>
          <p:nvPr>
            <p:ph type="title" idx="4294967295"/>
          </p:nvPr>
        </p:nvSpPr>
        <p:spPr>
          <a:xfrm>
            <a:off x="1524000" y="228601"/>
            <a:ext cx="8382000" cy="886397"/>
          </a:xfrm>
        </p:spPr>
        <p:txBody>
          <a:bodyPr/>
          <a:lstStyle/>
          <a:p>
            <a:pPr defTabSz="912703">
              <a:defRPr/>
            </a:pPr>
            <a:r>
              <a:rPr sz="4400"/>
              <a:t>Attribute Relationships</a:t>
            </a:r>
            <a:br>
              <a:rPr sz="4400"/>
            </a:br>
            <a:r>
              <a:t>How to set them up?</a:t>
            </a:r>
            <a:endParaRPr sz="4400"/>
          </a:p>
        </p:txBody>
      </p:sp>
      <p:sp>
        <p:nvSpPr>
          <p:cNvPr id="30729" name="Rectangle 9"/>
          <p:cNvSpPr>
            <a:spLocks noGrp="1" noChangeArrowheads="1"/>
          </p:cNvSpPr>
          <p:nvPr>
            <p:ph type="body" idx="4294967295"/>
          </p:nvPr>
        </p:nvSpPr>
        <p:spPr>
          <a:xfrm>
            <a:off x="1524000" y="1417639"/>
            <a:ext cx="9144001" cy="5062537"/>
          </a:xfrm>
        </p:spPr>
        <p:txBody>
          <a:bodyPr/>
          <a:lstStyle/>
          <a:p>
            <a:pPr marL="382543" indent="-382543" defTabSz="912703">
              <a:buFont typeface="Arial" panose="020B0604020202020204" pitchFamily="34" charset="0"/>
              <a:buChar char="•"/>
              <a:defRPr/>
            </a:pPr>
            <a:r>
              <a:rPr lang="en-US" sz="2000" dirty="0"/>
              <a:t>Creating an attribute relationship is easy, but …</a:t>
            </a:r>
          </a:p>
          <a:p>
            <a:pPr marL="704765" lvl="1" indent="-317461" defTabSz="912703">
              <a:buFont typeface="Arial" panose="020B0604020202020204" pitchFamily="34" charset="0"/>
              <a:buChar char="•"/>
              <a:defRPr/>
            </a:pPr>
            <a:r>
              <a:rPr lang="en-US" sz="2000" b="0" dirty="0"/>
              <a:t>Pay careful attention to the key columns!</a:t>
            </a:r>
          </a:p>
          <a:p>
            <a:pPr marL="704765" lvl="1" indent="-317461" defTabSz="912703">
              <a:buFont typeface="Arial" panose="020B0604020202020204" pitchFamily="34" charset="0"/>
              <a:buChar char="•"/>
              <a:defRPr/>
            </a:pPr>
            <a:r>
              <a:rPr lang="en-US" sz="2000" b="0" dirty="0"/>
              <a:t>Make sure every attribute has unique key columns (add composite keys as needed)</a:t>
            </a:r>
          </a:p>
          <a:p>
            <a:pPr marL="382543" indent="-382543" defTabSz="912703">
              <a:buFont typeface="Arial" panose="020B0604020202020204" pitchFamily="34" charset="0"/>
              <a:buChar char="•"/>
              <a:defRPr/>
            </a:pPr>
            <a:r>
              <a:rPr lang="en-US" sz="2000" dirty="0"/>
              <a:t>There must be a 1:M relation between the key columns of the two attributes</a:t>
            </a:r>
          </a:p>
          <a:p>
            <a:pPr marL="382543" indent="-382543" defTabSz="912703">
              <a:buFont typeface="Arial" panose="020B0604020202020204" pitchFamily="34" charset="0"/>
              <a:buChar char="•"/>
              <a:defRPr/>
            </a:pPr>
            <a:r>
              <a:rPr lang="en-US" sz="2000" dirty="0"/>
              <a:t>Invalid key columns cause a member to have </a:t>
            </a:r>
            <a:br>
              <a:rPr lang="en-US" sz="2000" dirty="0"/>
            </a:br>
            <a:r>
              <a:rPr lang="en-US" sz="2000" dirty="0"/>
              <a:t>multiple parents</a:t>
            </a:r>
          </a:p>
          <a:p>
            <a:pPr marL="704765" lvl="1" indent="-317461" defTabSz="912703">
              <a:buFont typeface="Arial" panose="020B0604020202020204" pitchFamily="34" charset="0"/>
              <a:buChar char="•"/>
              <a:defRPr/>
            </a:pPr>
            <a:r>
              <a:rPr lang="en-US" sz="2000" b="0" dirty="0"/>
              <a:t>Dimension processing picks one parent arbitrarily and succeeds</a:t>
            </a:r>
          </a:p>
          <a:p>
            <a:pPr marL="704765" lvl="1" indent="-317461" defTabSz="912703">
              <a:buFont typeface="Arial" panose="020B0604020202020204" pitchFamily="34" charset="0"/>
              <a:buChar char="•"/>
              <a:defRPr/>
            </a:pPr>
            <a:r>
              <a:rPr lang="en-US" sz="2000" b="0" dirty="0"/>
              <a:t>Hierarchy looks wrong!</a:t>
            </a:r>
          </a:p>
        </p:txBody>
      </p:sp>
    </p:spTree>
    <p:extLst>
      <p:ext uri="{BB962C8B-B14F-4D97-AF65-F5344CB8AC3E}">
        <p14:creationId xmlns:p14="http://schemas.microsoft.com/office/powerpoint/2010/main" val="3658571670"/>
      </p:ext>
    </p:extLst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6" name="Rectangle 6"/>
          <p:cNvSpPr>
            <a:spLocks noGrp="1" noChangeArrowheads="1"/>
          </p:cNvSpPr>
          <p:nvPr>
            <p:ph type="title" idx="4294967295"/>
          </p:nvPr>
        </p:nvSpPr>
        <p:spPr>
          <a:xfrm>
            <a:off x="1524000" y="228600"/>
            <a:ext cx="8382000" cy="941796"/>
          </a:xfrm>
        </p:spPr>
        <p:txBody>
          <a:bodyPr/>
          <a:lstStyle/>
          <a:p>
            <a:pPr defTabSz="912703">
              <a:defRPr/>
            </a:pPr>
            <a:r>
              <a:rPr sz="4400"/>
              <a:t>Attribute Relationships</a:t>
            </a:r>
            <a:br>
              <a:rPr sz="4400"/>
            </a:br>
            <a:r>
              <a:rPr sz="2400"/>
              <a:t>How to set them up?</a:t>
            </a:r>
            <a:endParaRPr sz="4800"/>
          </a:p>
        </p:txBody>
      </p:sp>
      <p:sp>
        <p:nvSpPr>
          <p:cNvPr id="35847" name="Rectangle 7"/>
          <p:cNvSpPr>
            <a:spLocks noGrp="1" noChangeArrowheads="1"/>
          </p:cNvSpPr>
          <p:nvPr>
            <p:ph type="body" idx="4294967295"/>
          </p:nvPr>
        </p:nvSpPr>
        <p:spPr>
          <a:xfrm>
            <a:off x="2257426" y="1752600"/>
            <a:ext cx="8410575" cy="2520950"/>
          </a:xfrm>
        </p:spPr>
        <p:txBody>
          <a:bodyPr/>
          <a:lstStyle/>
          <a:p>
            <a:pPr marL="382543" indent="-382543" defTabSz="912703">
              <a:buBlip>
                <a:blip r:embed="rId3"/>
              </a:buBlip>
              <a:defRPr/>
            </a:pPr>
            <a:r>
              <a:rPr lang="en-US" dirty="0"/>
              <a:t>Don’t forget to remove redundant relationships!</a:t>
            </a:r>
          </a:p>
          <a:p>
            <a:pPr marL="382543" indent="-382543" defTabSz="912703">
              <a:buBlip>
                <a:blip r:embed="rId3"/>
              </a:buBlip>
              <a:defRPr/>
            </a:pPr>
            <a:r>
              <a:rPr lang="en-US" dirty="0"/>
              <a:t>All attributes start with relationship to key</a:t>
            </a:r>
          </a:p>
          <a:p>
            <a:pPr marL="382543" indent="-382543" defTabSz="912703">
              <a:buBlip>
                <a:blip r:embed="rId3"/>
              </a:buBlip>
              <a:defRPr/>
            </a:pPr>
            <a:r>
              <a:rPr lang="en-US" dirty="0"/>
              <a:t>Customer </a:t>
            </a:r>
            <a:r>
              <a:rPr lang="en-US" dirty="0">
                <a:sym typeface="Wingdings" pitchFamily="2" charset="2"/>
              </a:rPr>
              <a:t> City  State  Country</a:t>
            </a:r>
            <a:endParaRPr lang="en-US" dirty="0"/>
          </a:p>
          <a:p>
            <a:pPr marL="704765" lvl="1" indent="-317461" defTabSz="912703">
              <a:buBlip>
                <a:blip r:embed="rId3"/>
              </a:buBlip>
              <a:defRPr/>
            </a:pPr>
            <a:r>
              <a:rPr lang="en-US" dirty="0"/>
              <a:t>Customer </a:t>
            </a:r>
            <a:r>
              <a:rPr lang="en-US" dirty="0">
                <a:sym typeface="Wingdings" pitchFamily="2" charset="2"/>
              </a:rPr>
              <a:t> State (redundant)</a:t>
            </a:r>
          </a:p>
          <a:p>
            <a:pPr marL="704765" lvl="1" indent="-317461" defTabSz="912703">
              <a:buBlip>
                <a:blip r:embed="rId3"/>
              </a:buBlip>
              <a:defRPr/>
            </a:pPr>
            <a:r>
              <a:rPr lang="en-US" dirty="0"/>
              <a:t>Customer </a:t>
            </a:r>
            <a:r>
              <a:rPr lang="en-US" dirty="0">
                <a:sym typeface="Wingdings" pitchFamily="2" charset="2"/>
              </a:rPr>
              <a:t> Country (redundant)</a:t>
            </a:r>
          </a:p>
        </p:txBody>
      </p:sp>
    </p:spTree>
    <p:extLst>
      <p:ext uri="{BB962C8B-B14F-4D97-AF65-F5344CB8AC3E}">
        <p14:creationId xmlns:p14="http://schemas.microsoft.com/office/powerpoint/2010/main" val="4037071950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val 13"/>
          <p:cNvSpPr/>
          <p:nvPr/>
        </p:nvSpPr>
        <p:spPr bwMode="gray">
          <a:xfrm>
            <a:off x="8675450" y="2880617"/>
            <a:ext cx="1656000" cy="1656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8900" tIns="88900" rIns="88900" bIns="88900"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When to Use BI Tools</a:t>
            </a:r>
          </a:p>
        </p:txBody>
      </p:sp>
      <p:sp>
        <p:nvSpPr>
          <p:cNvPr id="15" name="TextBox 14"/>
          <p:cNvSpPr txBox="1"/>
          <p:nvPr/>
        </p:nvSpPr>
        <p:spPr bwMode="gray">
          <a:xfrm>
            <a:off x="1911350" y="1842806"/>
            <a:ext cx="5062538" cy="43088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400">
                <a:ea typeface="ＭＳ Ｐゴシック"/>
                <a:cs typeface="Arial"/>
              </a:rPr>
              <a:t>Bring multiple data sources into one single point of truth </a:t>
            </a:r>
          </a:p>
        </p:txBody>
      </p:sp>
      <p:sp>
        <p:nvSpPr>
          <p:cNvPr id="16" name="TextBox 15"/>
          <p:cNvSpPr txBox="1"/>
          <p:nvPr/>
        </p:nvSpPr>
        <p:spPr bwMode="gray">
          <a:xfrm>
            <a:off x="1924675" y="2658898"/>
            <a:ext cx="5062538" cy="21544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400">
                <a:ea typeface="ＭＳ Ｐゴシック"/>
                <a:cs typeface="Arial"/>
              </a:rPr>
              <a:t>Perform basic ETL operations quickly </a:t>
            </a:r>
          </a:p>
        </p:txBody>
      </p:sp>
      <p:sp>
        <p:nvSpPr>
          <p:cNvPr id="17" name="TextBox 16"/>
          <p:cNvSpPr txBox="1"/>
          <p:nvPr/>
        </p:nvSpPr>
        <p:spPr bwMode="gray">
          <a:xfrm>
            <a:off x="1911350" y="3262077"/>
            <a:ext cx="5062538" cy="21544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400">
                <a:ea typeface="ＭＳ Ｐゴシック"/>
                <a:cs typeface="Arial"/>
              </a:rPr>
              <a:t>Provide beautiful dashboards and reports </a:t>
            </a:r>
          </a:p>
        </p:txBody>
      </p:sp>
      <p:sp>
        <p:nvSpPr>
          <p:cNvPr id="18" name="TextBox 17"/>
          <p:cNvSpPr txBox="1"/>
          <p:nvPr/>
        </p:nvSpPr>
        <p:spPr bwMode="gray">
          <a:xfrm>
            <a:off x="1891030" y="3817045"/>
            <a:ext cx="5062538" cy="43088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400">
                <a:ea typeface="ＭＳ Ｐゴシック"/>
                <a:cs typeface="Arial"/>
              </a:rPr>
              <a:t>Conduct investigative or exploratory analysis at the speed of thought </a:t>
            </a:r>
          </a:p>
        </p:txBody>
      </p:sp>
      <p:sp>
        <p:nvSpPr>
          <p:cNvPr id="19" name="TextBox 18"/>
          <p:cNvSpPr txBox="1"/>
          <p:nvPr/>
        </p:nvSpPr>
        <p:spPr bwMode="gray">
          <a:xfrm>
            <a:off x="1896110" y="4405872"/>
            <a:ext cx="5062538" cy="64633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400">
                <a:ea typeface="ＭＳ Ｐゴシック"/>
                <a:cs typeface="Arial"/>
              </a:rPr>
              <a:t>Control data, access, user permissions and dashboards in a secure and scalable format both on-premise or in the cloud. </a:t>
            </a:r>
          </a:p>
        </p:txBody>
      </p:sp>
      <p:sp>
        <p:nvSpPr>
          <p:cNvPr id="20" name="TextBox 19"/>
          <p:cNvSpPr txBox="1"/>
          <p:nvPr/>
        </p:nvSpPr>
        <p:spPr bwMode="gray">
          <a:xfrm>
            <a:off x="1896110" y="5267646"/>
            <a:ext cx="5062538" cy="21544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400">
                <a:ea typeface="ＭＳ Ｐゴシック"/>
                <a:cs typeface="Arial"/>
              </a:rPr>
              <a:t>Geodata representation </a:t>
            </a:r>
          </a:p>
        </p:txBody>
      </p:sp>
      <p:grpSp>
        <p:nvGrpSpPr>
          <p:cNvPr id="27" name="Group 26"/>
          <p:cNvGrpSpPr/>
          <p:nvPr/>
        </p:nvGrpSpPr>
        <p:grpSpPr>
          <a:xfrm>
            <a:off x="1911350" y="1699556"/>
            <a:ext cx="6547628" cy="4015444"/>
            <a:chOff x="374650" y="1747816"/>
            <a:chExt cx="6547628" cy="3577738"/>
          </a:xfrm>
        </p:grpSpPr>
        <p:sp>
          <p:nvSpPr>
            <p:cNvPr id="28" name="Freeform 3"/>
            <p:cNvSpPr>
              <a:spLocks/>
            </p:cNvSpPr>
            <p:nvPr/>
          </p:nvSpPr>
          <p:spPr bwMode="auto">
            <a:xfrm>
              <a:off x="387975" y="3542474"/>
              <a:ext cx="6534303" cy="1783080"/>
            </a:xfrm>
            <a:custGeom>
              <a:avLst/>
              <a:gdLst>
                <a:gd name="T0" fmla="*/ 0 w 3783"/>
                <a:gd name="T1" fmla="*/ 1237 h 1144"/>
                <a:gd name="T2" fmla="*/ 4896 w 3783"/>
                <a:gd name="T3" fmla="*/ 1237 h 1144"/>
                <a:gd name="T4" fmla="*/ 6031 w 3783"/>
                <a:gd name="T5" fmla="*/ 0 h 1144"/>
                <a:gd name="T6" fmla="*/ 28 w 3783"/>
                <a:gd name="T7" fmla="*/ 0 h 114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783"/>
                <a:gd name="T13" fmla="*/ 0 h 1144"/>
                <a:gd name="T14" fmla="*/ 3783 w 3783"/>
                <a:gd name="T15" fmla="*/ 1144 h 1144"/>
                <a:gd name="connsiteX0" fmla="*/ 0 w 9997"/>
                <a:gd name="connsiteY0" fmla="*/ 9991 h 9991"/>
                <a:gd name="connsiteX1" fmla="*/ 8115 w 9997"/>
                <a:gd name="connsiteY1" fmla="*/ 9991 h 9991"/>
                <a:gd name="connsiteX2" fmla="*/ 9997 w 9997"/>
                <a:gd name="connsiteY2" fmla="*/ 0 h 9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997" h="9991">
                  <a:moveTo>
                    <a:pt x="0" y="9991"/>
                  </a:moveTo>
                  <a:lnTo>
                    <a:pt x="8115" y="9991"/>
                  </a:lnTo>
                  <a:lnTo>
                    <a:pt x="9997" y="0"/>
                  </a:lnTo>
                </a:path>
              </a:pathLst>
            </a:custGeom>
            <a:noFill/>
            <a:ln w="6350" cap="rnd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pPr>
                <a:buFont typeface="Arial" pitchFamily="34" charset="0"/>
                <a:buChar char="•"/>
                <a:defRPr/>
              </a:pPr>
              <a:endParaRPr lang="en-GB" sz="1200">
                <a:solidFill>
                  <a:schemeClr val="tx2"/>
                </a:solidFill>
              </a:endParaRPr>
            </a:p>
          </p:txBody>
        </p:sp>
        <p:sp>
          <p:nvSpPr>
            <p:cNvPr id="29" name="Freeform 4"/>
            <p:cNvSpPr>
              <a:spLocks/>
            </p:cNvSpPr>
            <p:nvPr/>
          </p:nvSpPr>
          <p:spPr bwMode="auto">
            <a:xfrm>
              <a:off x="374650" y="3542474"/>
              <a:ext cx="5966466" cy="1177861"/>
            </a:xfrm>
            <a:custGeom>
              <a:avLst/>
              <a:gdLst>
                <a:gd name="T0" fmla="*/ 0 w 3455"/>
                <a:gd name="T1" fmla="*/ 789 h 728"/>
                <a:gd name="T2" fmla="*/ 4753 w 3455"/>
                <a:gd name="T3" fmla="*/ 789 h 728"/>
                <a:gd name="T4" fmla="*/ 5506 w 3455"/>
                <a:gd name="T5" fmla="*/ 0 h 728"/>
                <a:gd name="T6" fmla="*/ 15 w 3455"/>
                <a:gd name="T7" fmla="*/ 0 h 72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455"/>
                <a:gd name="T13" fmla="*/ 0 h 728"/>
                <a:gd name="T14" fmla="*/ 3455 w 3455"/>
                <a:gd name="T15" fmla="*/ 728 h 728"/>
                <a:gd name="connsiteX0" fmla="*/ 0 w 9997"/>
                <a:gd name="connsiteY0" fmla="*/ 9986 h 9986"/>
                <a:gd name="connsiteX1" fmla="*/ 8631 w 9997"/>
                <a:gd name="connsiteY1" fmla="*/ 9986 h 9986"/>
                <a:gd name="connsiteX2" fmla="*/ 9997 w 9997"/>
                <a:gd name="connsiteY2" fmla="*/ 0 h 9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997" h="9986">
                  <a:moveTo>
                    <a:pt x="0" y="9986"/>
                  </a:moveTo>
                  <a:lnTo>
                    <a:pt x="8631" y="9986"/>
                  </a:lnTo>
                  <a:lnTo>
                    <a:pt x="9997" y="0"/>
                  </a:lnTo>
                </a:path>
              </a:pathLst>
            </a:custGeom>
            <a:noFill/>
            <a:ln w="6350" cap="rnd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pPr>
                <a:buFont typeface="Arial" pitchFamily="34" charset="0"/>
                <a:buChar char="•"/>
                <a:defRPr/>
              </a:pPr>
              <a:endParaRPr lang="en-GB" sz="1200">
                <a:solidFill>
                  <a:schemeClr val="tx2"/>
                </a:solidFill>
              </a:endParaRPr>
            </a:p>
          </p:txBody>
        </p:sp>
        <p:sp>
          <p:nvSpPr>
            <p:cNvPr id="30" name="Freeform 6"/>
            <p:cNvSpPr>
              <a:spLocks/>
            </p:cNvSpPr>
            <p:nvPr/>
          </p:nvSpPr>
          <p:spPr bwMode="auto">
            <a:xfrm>
              <a:off x="377983" y="1747816"/>
              <a:ext cx="6544295" cy="1783080"/>
            </a:xfrm>
            <a:custGeom>
              <a:avLst/>
              <a:gdLst>
                <a:gd name="T0" fmla="*/ 0 w 3789"/>
                <a:gd name="T1" fmla="*/ 0 h 1144"/>
                <a:gd name="T2" fmla="*/ 4905 w 3789"/>
                <a:gd name="T3" fmla="*/ 0 h 1144"/>
                <a:gd name="T4" fmla="*/ 6041 w 3789"/>
                <a:gd name="T5" fmla="*/ 1237 h 1144"/>
                <a:gd name="T6" fmla="*/ 25 w 3789"/>
                <a:gd name="T7" fmla="*/ 1237 h 114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789"/>
                <a:gd name="T13" fmla="*/ 0 h 1144"/>
                <a:gd name="T14" fmla="*/ 3789 w 3789"/>
                <a:gd name="T15" fmla="*/ 1144 h 1144"/>
                <a:gd name="connsiteX0" fmla="*/ 0 w 9997"/>
                <a:gd name="connsiteY0" fmla="*/ 0 h 9991"/>
                <a:gd name="connsiteX1" fmla="*/ 8116 w 9997"/>
                <a:gd name="connsiteY1" fmla="*/ 0 h 9991"/>
                <a:gd name="connsiteX2" fmla="*/ 9997 w 9997"/>
                <a:gd name="connsiteY2" fmla="*/ 9991 h 9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997" h="9991">
                  <a:moveTo>
                    <a:pt x="0" y="0"/>
                  </a:moveTo>
                  <a:lnTo>
                    <a:pt x="8116" y="0"/>
                  </a:lnTo>
                  <a:lnTo>
                    <a:pt x="9997" y="9991"/>
                  </a:lnTo>
                </a:path>
              </a:pathLst>
            </a:custGeom>
            <a:noFill/>
            <a:ln w="6350" cap="rnd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pPr>
                <a:buFont typeface="Arial" pitchFamily="34" charset="0"/>
                <a:buChar char="•"/>
                <a:defRPr/>
              </a:pPr>
              <a:endParaRPr lang="en-GB" sz="1200">
                <a:solidFill>
                  <a:schemeClr val="tx2"/>
                </a:solidFill>
              </a:endParaRPr>
            </a:p>
          </p:txBody>
        </p:sp>
        <p:sp>
          <p:nvSpPr>
            <p:cNvPr id="31" name="Freeform 8"/>
            <p:cNvSpPr>
              <a:spLocks/>
            </p:cNvSpPr>
            <p:nvPr/>
          </p:nvSpPr>
          <p:spPr bwMode="auto">
            <a:xfrm>
              <a:off x="374650" y="2953599"/>
              <a:ext cx="5373648" cy="582564"/>
            </a:xfrm>
            <a:custGeom>
              <a:avLst/>
              <a:gdLst>
                <a:gd name="T0" fmla="*/ 0 w 3111"/>
                <a:gd name="T1" fmla="*/ 0 h 361"/>
                <a:gd name="T2" fmla="*/ 4629 w 3111"/>
                <a:gd name="T3" fmla="*/ 0 h 361"/>
                <a:gd name="T4" fmla="*/ 4960 w 3111"/>
                <a:gd name="T5" fmla="*/ 388 h 361"/>
                <a:gd name="T6" fmla="*/ 13 w 3111"/>
                <a:gd name="T7" fmla="*/ 388 h 36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111"/>
                <a:gd name="T13" fmla="*/ 0 h 361"/>
                <a:gd name="T14" fmla="*/ 3111 w 3111"/>
                <a:gd name="T15" fmla="*/ 361 h 361"/>
                <a:gd name="connsiteX0" fmla="*/ 0 w 9997"/>
                <a:gd name="connsiteY0" fmla="*/ 0 h 9972"/>
                <a:gd name="connsiteX1" fmla="*/ 9328 w 9997"/>
                <a:gd name="connsiteY1" fmla="*/ 0 h 9972"/>
                <a:gd name="connsiteX2" fmla="*/ 9997 w 9997"/>
                <a:gd name="connsiteY2" fmla="*/ 9972 h 9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997" h="9972">
                  <a:moveTo>
                    <a:pt x="0" y="0"/>
                  </a:moveTo>
                  <a:lnTo>
                    <a:pt x="9328" y="0"/>
                  </a:lnTo>
                  <a:lnTo>
                    <a:pt x="9997" y="9972"/>
                  </a:lnTo>
                </a:path>
              </a:pathLst>
            </a:custGeom>
            <a:noFill/>
            <a:ln w="6350" cap="rnd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pPr>
                <a:buFont typeface="Arial" pitchFamily="34" charset="0"/>
                <a:buChar char="•"/>
                <a:defRPr/>
              </a:pPr>
              <a:endParaRPr lang="en-GB" sz="1200">
                <a:solidFill>
                  <a:schemeClr val="tx2"/>
                </a:solidFill>
              </a:endParaRPr>
            </a:p>
          </p:txBody>
        </p:sp>
        <p:sp>
          <p:nvSpPr>
            <p:cNvPr id="32" name="Freeform 4"/>
            <p:cNvSpPr>
              <a:spLocks/>
            </p:cNvSpPr>
            <p:nvPr/>
          </p:nvSpPr>
          <p:spPr bwMode="auto">
            <a:xfrm flipV="1">
              <a:off x="374650" y="2360017"/>
              <a:ext cx="5966466" cy="1177861"/>
            </a:xfrm>
            <a:custGeom>
              <a:avLst/>
              <a:gdLst>
                <a:gd name="T0" fmla="*/ 0 w 3455"/>
                <a:gd name="T1" fmla="*/ 789 h 728"/>
                <a:gd name="T2" fmla="*/ 4753 w 3455"/>
                <a:gd name="T3" fmla="*/ 789 h 728"/>
                <a:gd name="T4" fmla="*/ 5506 w 3455"/>
                <a:gd name="T5" fmla="*/ 0 h 728"/>
                <a:gd name="T6" fmla="*/ 15 w 3455"/>
                <a:gd name="T7" fmla="*/ 0 h 72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455"/>
                <a:gd name="T13" fmla="*/ 0 h 728"/>
                <a:gd name="T14" fmla="*/ 3455 w 3455"/>
                <a:gd name="T15" fmla="*/ 728 h 728"/>
                <a:gd name="connsiteX0" fmla="*/ 0 w 9997"/>
                <a:gd name="connsiteY0" fmla="*/ 9986 h 9986"/>
                <a:gd name="connsiteX1" fmla="*/ 8631 w 9997"/>
                <a:gd name="connsiteY1" fmla="*/ 9986 h 9986"/>
                <a:gd name="connsiteX2" fmla="*/ 9997 w 9997"/>
                <a:gd name="connsiteY2" fmla="*/ 0 h 9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997" h="9986">
                  <a:moveTo>
                    <a:pt x="0" y="9986"/>
                  </a:moveTo>
                  <a:lnTo>
                    <a:pt x="8631" y="9986"/>
                  </a:lnTo>
                  <a:lnTo>
                    <a:pt x="9997" y="0"/>
                  </a:lnTo>
                </a:path>
              </a:pathLst>
            </a:custGeom>
            <a:noFill/>
            <a:ln w="6350" cap="rnd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pPr>
                <a:buFont typeface="Arial" pitchFamily="34" charset="0"/>
                <a:buChar char="•"/>
                <a:defRPr/>
              </a:pPr>
              <a:endParaRPr lang="en-GB" sz="1200">
                <a:solidFill>
                  <a:schemeClr val="tx2"/>
                </a:solidFill>
              </a:endParaRPr>
            </a:p>
          </p:txBody>
        </p:sp>
        <p:cxnSp>
          <p:nvCxnSpPr>
            <p:cNvPr id="33" name="Straight Connector 32"/>
            <p:cNvCxnSpPr/>
            <p:nvPr/>
          </p:nvCxnSpPr>
          <p:spPr>
            <a:xfrm flipH="1" flipV="1">
              <a:off x="374650" y="3538603"/>
              <a:ext cx="6547628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Freeform 8"/>
            <p:cNvSpPr>
              <a:spLocks/>
            </p:cNvSpPr>
            <p:nvPr/>
          </p:nvSpPr>
          <p:spPr bwMode="auto">
            <a:xfrm flipV="1">
              <a:off x="374650" y="3542322"/>
              <a:ext cx="5373648" cy="582564"/>
            </a:xfrm>
            <a:custGeom>
              <a:avLst/>
              <a:gdLst>
                <a:gd name="T0" fmla="*/ 0 w 3111"/>
                <a:gd name="T1" fmla="*/ 0 h 361"/>
                <a:gd name="T2" fmla="*/ 4629 w 3111"/>
                <a:gd name="T3" fmla="*/ 0 h 361"/>
                <a:gd name="T4" fmla="*/ 4960 w 3111"/>
                <a:gd name="T5" fmla="*/ 388 h 361"/>
                <a:gd name="T6" fmla="*/ 13 w 3111"/>
                <a:gd name="T7" fmla="*/ 388 h 36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111"/>
                <a:gd name="T13" fmla="*/ 0 h 361"/>
                <a:gd name="T14" fmla="*/ 3111 w 3111"/>
                <a:gd name="T15" fmla="*/ 361 h 361"/>
                <a:gd name="connsiteX0" fmla="*/ 0 w 9997"/>
                <a:gd name="connsiteY0" fmla="*/ 0 h 9972"/>
                <a:gd name="connsiteX1" fmla="*/ 9328 w 9997"/>
                <a:gd name="connsiteY1" fmla="*/ 0 h 9972"/>
                <a:gd name="connsiteX2" fmla="*/ 9997 w 9997"/>
                <a:gd name="connsiteY2" fmla="*/ 9972 h 9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997" h="9972">
                  <a:moveTo>
                    <a:pt x="0" y="0"/>
                  </a:moveTo>
                  <a:lnTo>
                    <a:pt x="9328" y="0"/>
                  </a:lnTo>
                  <a:lnTo>
                    <a:pt x="9997" y="9972"/>
                  </a:lnTo>
                </a:path>
              </a:pathLst>
            </a:custGeom>
            <a:noFill/>
            <a:ln w="6350" cap="rnd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pPr>
                <a:buFont typeface="Arial" pitchFamily="34" charset="0"/>
                <a:buChar char="•"/>
                <a:defRPr/>
              </a:pPr>
              <a:endParaRPr lang="en-GB" sz="1200">
                <a:solidFill>
                  <a:schemeClr val="tx2"/>
                </a:solidFill>
              </a:endParaRPr>
            </a:p>
          </p:txBody>
        </p:sp>
      </p:grpSp>
      <p:pic>
        <p:nvPicPr>
          <p:cNvPr id="21" name="DeloitteW">
            <a:extLst>
              <a:ext uri="{FF2B5EF4-FFF2-40B4-BE49-F238E27FC236}">
                <a16:creationId xmlns:a16="http://schemas.microsoft.com/office/drawing/2014/main" id="{2B69D002-59DC-4E52-9647-4B4DF23E11F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5099" y="152400"/>
            <a:ext cx="1803400" cy="431248"/>
          </a:xfrm>
          <a:prstGeom prst="rect">
            <a:avLst/>
          </a:prstGeom>
        </p:spPr>
      </p:pic>
      <p:sp>
        <p:nvSpPr>
          <p:cNvPr id="22" name="Title 2">
            <a:extLst>
              <a:ext uri="{FF2B5EF4-FFF2-40B4-BE49-F238E27FC236}">
                <a16:creationId xmlns:a16="http://schemas.microsoft.com/office/drawing/2014/main" id="{2D11F206-E039-4C67-95C3-06C3986CA2D5}"/>
              </a:ext>
            </a:extLst>
          </p:cNvPr>
          <p:cNvSpPr txBox="1">
            <a:spLocks/>
          </p:cNvSpPr>
          <p:nvPr/>
        </p:nvSpPr>
        <p:spPr bwMode="gray">
          <a:xfrm>
            <a:off x="403912" y="396783"/>
            <a:ext cx="11252200" cy="30301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219170" rtl="0" eaLnBrk="1" latinLnBrk="0" hangingPunct="1"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>
                <a:solidFill>
                  <a:srgbClr val="012169"/>
                </a:solidFill>
              </a:rPr>
              <a:t>Use Cases</a:t>
            </a:r>
          </a:p>
        </p:txBody>
      </p:sp>
    </p:spTree>
    <p:extLst>
      <p:ext uri="{BB962C8B-B14F-4D97-AF65-F5344CB8AC3E}">
        <p14:creationId xmlns:p14="http://schemas.microsoft.com/office/powerpoint/2010/main" val="20135565"/>
      </p:ext>
    </p:extLst>
  </p:cSld>
  <p:clrMapOvr>
    <a:masterClrMapping/>
  </p:clrMapOvr>
  <p:transition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50" name="Rectangle 6"/>
          <p:cNvSpPr>
            <a:spLocks noGrp="1" noChangeArrowheads="1"/>
          </p:cNvSpPr>
          <p:nvPr>
            <p:ph type="title" idx="4294967295"/>
          </p:nvPr>
        </p:nvSpPr>
        <p:spPr>
          <a:xfrm>
            <a:off x="1524000" y="228600"/>
            <a:ext cx="8382000" cy="1143000"/>
          </a:xfrm>
        </p:spPr>
        <p:txBody>
          <a:bodyPr/>
          <a:lstStyle/>
          <a:p>
            <a:pPr defTabSz="912703">
              <a:defRPr/>
            </a:pPr>
            <a:r>
              <a: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Attribute Relationships</a:t>
            </a:r>
            <a:br>
              <a: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sz="280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Example</a:t>
            </a:r>
            <a:endParaRPr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1751" name="Rectangle 7"/>
          <p:cNvSpPr>
            <a:spLocks noGrp="1" noChangeArrowheads="1"/>
          </p:cNvSpPr>
          <p:nvPr>
            <p:ph type="body" idx="4294967295"/>
          </p:nvPr>
        </p:nvSpPr>
        <p:spPr>
          <a:xfrm>
            <a:off x="1524000" y="1417638"/>
            <a:ext cx="6477000" cy="5016500"/>
          </a:xfrm>
        </p:spPr>
        <p:txBody>
          <a:bodyPr/>
          <a:lstStyle/>
          <a:p>
            <a:pPr marL="382543" indent="-382543" defTabSz="912703">
              <a:buBlip>
                <a:blip r:embed="rId3"/>
              </a:buBlip>
              <a:defRPr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82543" indent="-382543" defTabSz="912703">
              <a:buBlip>
                <a:blip r:embed="rId3"/>
              </a:buBlip>
              <a:defRPr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Time dimension</a:t>
            </a:r>
          </a:p>
          <a:p>
            <a:pPr marL="704765" lvl="1" indent="-317461" defTabSz="912703">
              <a:buBlip>
                <a:blip r:embed="rId3"/>
              </a:buBlip>
              <a:defRPr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itchFamily="2" charset="2"/>
              </a:rPr>
              <a:t>Day, Week, Month, Quarter, 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Year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Wingdings" pitchFamily="2" charset="2"/>
            </a:endParaRPr>
          </a:p>
          <a:p>
            <a:pPr marL="382543" indent="-382543" defTabSz="912703">
              <a:buBlip>
                <a:blip r:embed="rId3"/>
              </a:buBlip>
              <a:defRPr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itchFamily="2" charset="2"/>
              </a:rPr>
              <a:t>Year: 2003 to 2010</a:t>
            </a:r>
          </a:p>
          <a:p>
            <a:pPr marL="382543" indent="-382543" defTabSz="912703">
              <a:buBlip>
                <a:blip r:embed="rId3"/>
              </a:buBlip>
              <a:defRPr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itchFamily="2" charset="2"/>
              </a:rPr>
              <a:t>Quarter: 1 to 4	</a:t>
            </a:r>
          </a:p>
          <a:p>
            <a:pPr marL="382543" indent="-382543" defTabSz="912703">
              <a:buBlip>
                <a:blip r:embed="rId3"/>
              </a:buBlip>
              <a:defRPr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itchFamily="2" charset="2"/>
              </a:rPr>
              <a:t>Month: 1 to 12		</a:t>
            </a:r>
          </a:p>
          <a:p>
            <a:pPr marL="382543" indent="-382543" defTabSz="912703">
              <a:buBlip>
                <a:blip r:embed="rId3"/>
              </a:buBlip>
              <a:defRPr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itchFamily="2" charset="2"/>
              </a:rPr>
              <a:t>Week: 1 to 52		</a:t>
            </a:r>
          </a:p>
          <a:p>
            <a:pPr marL="382543" indent="-382543" defTabSz="912703">
              <a:buBlip>
                <a:blip r:embed="rId3"/>
              </a:buBlip>
              <a:defRPr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itchFamily="2" charset="2"/>
              </a:rPr>
              <a:t>Day: 20030101 to 20101231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51204" name="Group 14"/>
          <p:cNvGrpSpPr>
            <a:grpSpLocks/>
          </p:cNvGrpSpPr>
          <p:nvPr/>
        </p:nvGrpSpPr>
        <p:grpSpPr bwMode="auto">
          <a:xfrm>
            <a:off x="8001000" y="1981200"/>
            <a:ext cx="2514600" cy="3505200"/>
            <a:chOff x="6248400" y="1981200"/>
            <a:chExt cx="2514600" cy="3505200"/>
          </a:xfrm>
        </p:grpSpPr>
        <p:sp>
          <p:nvSpPr>
            <p:cNvPr id="51205" name="Rectangle 3"/>
            <p:cNvSpPr>
              <a:spLocks noChangeArrowheads="1"/>
            </p:cNvSpPr>
            <p:nvPr/>
          </p:nvSpPr>
          <p:spPr bwMode="auto">
            <a:xfrm>
              <a:off x="7239000" y="4953000"/>
              <a:ext cx="762000" cy="533400"/>
            </a:xfrm>
            <a:prstGeom prst="rect">
              <a:avLst/>
            </a:prstGeom>
            <a:solidFill>
              <a:schemeClr val="accent1"/>
            </a:solidFill>
            <a:ln w="19050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s-419">
                  <a:solidFill>
                    <a:srgbClr val="00206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Day</a:t>
              </a:r>
            </a:p>
          </p:txBody>
        </p:sp>
        <p:sp>
          <p:nvSpPr>
            <p:cNvPr id="51206" name="Rectangle 4"/>
            <p:cNvSpPr>
              <a:spLocks noChangeArrowheads="1"/>
            </p:cNvSpPr>
            <p:nvPr/>
          </p:nvSpPr>
          <p:spPr bwMode="auto">
            <a:xfrm>
              <a:off x="6248400" y="3581400"/>
              <a:ext cx="762000" cy="533400"/>
            </a:xfrm>
            <a:prstGeom prst="rect">
              <a:avLst/>
            </a:prstGeom>
            <a:solidFill>
              <a:schemeClr val="accent1"/>
            </a:solidFill>
            <a:ln w="19050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s-419">
                  <a:solidFill>
                    <a:srgbClr val="00206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Week</a:t>
              </a:r>
            </a:p>
          </p:txBody>
        </p:sp>
        <p:sp>
          <p:nvSpPr>
            <p:cNvPr id="51207" name="Rectangle 5"/>
            <p:cNvSpPr>
              <a:spLocks noChangeArrowheads="1"/>
            </p:cNvSpPr>
            <p:nvPr/>
          </p:nvSpPr>
          <p:spPr bwMode="auto">
            <a:xfrm>
              <a:off x="7848600" y="4038600"/>
              <a:ext cx="914400" cy="533400"/>
            </a:xfrm>
            <a:prstGeom prst="rect">
              <a:avLst/>
            </a:prstGeom>
            <a:solidFill>
              <a:schemeClr val="accent1"/>
            </a:solidFill>
            <a:ln w="19050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s-419">
                  <a:solidFill>
                    <a:srgbClr val="00206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Month</a:t>
              </a:r>
            </a:p>
          </p:txBody>
        </p:sp>
        <p:sp>
          <p:nvSpPr>
            <p:cNvPr id="51208" name="Rectangle 6"/>
            <p:cNvSpPr>
              <a:spLocks noChangeArrowheads="1"/>
            </p:cNvSpPr>
            <p:nvPr/>
          </p:nvSpPr>
          <p:spPr bwMode="auto">
            <a:xfrm>
              <a:off x="7772400" y="3048000"/>
              <a:ext cx="990600" cy="533400"/>
            </a:xfrm>
            <a:prstGeom prst="rect">
              <a:avLst/>
            </a:prstGeom>
            <a:solidFill>
              <a:schemeClr val="accent1"/>
            </a:solidFill>
            <a:ln w="19050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s-419">
                  <a:solidFill>
                    <a:srgbClr val="00206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Quarter</a:t>
              </a:r>
            </a:p>
          </p:txBody>
        </p:sp>
        <p:sp>
          <p:nvSpPr>
            <p:cNvPr id="51209" name="Rectangle 7"/>
            <p:cNvSpPr>
              <a:spLocks noChangeArrowheads="1"/>
            </p:cNvSpPr>
            <p:nvPr/>
          </p:nvSpPr>
          <p:spPr bwMode="auto">
            <a:xfrm>
              <a:off x="7010400" y="1981200"/>
              <a:ext cx="762000" cy="533400"/>
            </a:xfrm>
            <a:prstGeom prst="rect">
              <a:avLst/>
            </a:prstGeom>
            <a:solidFill>
              <a:schemeClr val="accent1"/>
            </a:solidFill>
            <a:ln w="19050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s-419">
                  <a:solidFill>
                    <a:srgbClr val="00206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Year</a:t>
              </a:r>
            </a:p>
          </p:txBody>
        </p:sp>
        <p:cxnSp>
          <p:nvCxnSpPr>
            <p:cNvPr id="51210" name="Straight Arrow Connector 9"/>
            <p:cNvCxnSpPr>
              <a:cxnSpLocks noChangeShapeType="1"/>
            </p:cNvCxnSpPr>
            <p:nvPr/>
          </p:nvCxnSpPr>
          <p:spPr bwMode="auto">
            <a:xfrm rot="10800000">
              <a:off x="6705600" y="4267200"/>
              <a:ext cx="838200" cy="609600"/>
            </a:xfrm>
            <a:prstGeom prst="straightConnector1">
              <a:avLst/>
            </a:prstGeom>
            <a:noFill/>
            <a:ln w="19050" algn="ctr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1211" name="Straight Arrow Connector 10"/>
            <p:cNvCxnSpPr>
              <a:cxnSpLocks noChangeShapeType="1"/>
            </p:cNvCxnSpPr>
            <p:nvPr/>
          </p:nvCxnSpPr>
          <p:spPr bwMode="auto">
            <a:xfrm flipV="1">
              <a:off x="7696200" y="4648200"/>
              <a:ext cx="609600" cy="228600"/>
            </a:xfrm>
            <a:prstGeom prst="straightConnector1">
              <a:avLst/>
            </a:prstGeom>
            <a:noFill/>
            <a:ln w="19050" algn="ctr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1212" name="Straight Arrow Connector 13"/>
            <p:cNvCxnSpPr>
              <a:cxnSpLocks noChangeShapeType="1"/>
            </p:cNvCxnSpPr>
            <p:nvPr/>
          </p:nvCxnSpPr>
          <p:spPr bwMode="auto">
            <a:xfrm rot="-5400000">
              <a:off x="8153400" y="3810000"/>
              <a:ext cx="304800" cy="1588"/>
            </a:xfrm>
            <a:prstGeom prst="straightConnector1">
              <a:avLst/>
            </a:prstGeom>
            <a:noFill/>
            <a:ln w="19050" algn="ctr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1213" name="Straight Arrow Connector 15"/>
            <p:cNvCxnSpPr>
              <a:cxnSpLocks noChangeShapeType="1"/>
            </p:cNvCxnSpPr>
            <p:nvPr/>
          </p:nvCxnSpPr>
          <p:spPr bwMode="auto">
            <a:xfrm rot="10800000">
              <a:off x="7620000" y="2590800"/>
              <a:ext cx="609600" cy="381000"/>
            </a:xfrm>
            <a:prstGeom prst="straightConnector1">
              <a:avLst/>
            </a:prstGeom>
            <a:noFill/>
            <a:ln w="19050" algn="ctr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1214" name="Straight Arrow Connector 18"/>
            <p:cNvCxnSpPr>
              <a:cxnSpLocks noChangeShapeType="1"/>
            </p:cNvCxnSpPr>
            <p:nvPr/>
          </p:nvCxnSpPr>
          <p:spPr bwMode="auto">
            <a:xfrm rot="-5400000">
              <a:off x="6477000" y="2743200"/>
              <a:ext cx="914400" cy="609600"/>
            </a:xfrm>
            <a:prstGeom prst="straightConnector1">
              <a:avLst/>
            </a:prstGeom>
            <a:noFill/>
            <a:ln w="19050" algn="ctr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415909359"/>
      </p:ext>
    </p:extLst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4" name="Rectangle 6"/>
          <p:cNvSpPr>
            <a:spLocks noGrp="1" noChangeArrowheads="1"/>
          </p:cNvSpPr>
          <p:nvPr>
            <p:ph type="title" idx="4294967295"/>
          </p:nvPr>
        </p:nvSpPr>
        <p:spPr>
          <a:xfrm>
            <a:off x="1524000" y="228600"/>
            <a:ext cx="8382000" cy="1143000"/>
          </a:xfrm>
        </p:spPr>
        <p:txBody>
          <a:bodyPr/>
          <a:lstStyle/>
          <a:p>
            <a:pPr defTabSz="912703">
              <a:defRPr/>
            </a:pPr>
            <a:r>
              <a: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Attribute Relationships</a:t>
            </a:r>
            <a:br>
              <a: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sz="280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Example</a:t>
            </a:r>
            <a:endParaRPr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2775" name="Rectangle 7"/>
          <p:cNvSpPr>
            <a:spLocks noGrp="1" noChangeArrowheads="1"/>
          </p:cNvSpPr>
          <p:nvPr>
            <p:ph type="body" idx="4294967295"/>
          </p:nvPr>
        </p:nvSpPr>
        <p:spPr>
          <a:xfrm>
            <a:off x="1524001" y="1447801"/>
            <a:ext cx="8410575" cy="4232275"/>
          </a:xfrm>
        </p:spPr>
        <p:txBody>
          <a:bodyPr/>
          <a:lstStyle/>
          <a:p>
            <a:pPr marL="382543" indent="-382543" defTabSz="912703">
              <a:buBlip>
                <a:blip r:embed="rId3"/>
              </a:buBlip>
              <a:defRPr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82543" indent="-382543" defTabSz="912703">
              <a:buBlip>
                <a:blip r:embed="rId3"/>
              </a:buBlip>
              <a:defRPr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Time dimension</a:t>
            </a:r>
          </a:p>
          <a:p>
            <a:pPr marL="704765" lvl="1" indent="-317461" defTabSz="912703">
              <a:buBlip>
                <a:blip r:embed="rId3"/>
              </a:buBlip>
              <a:defRPr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itchFamily="2" charset="2"/>
              </a:rPr>
              <a:t>Day, Week, Month, Quarter, 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Year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Wingdings" pitchFamily="2" charset="2"/>
            </a:endParaRPr>
          </a:p>
          <a:p>
            <a:pPr marL="382543" indent="-382543" defTabSz="912703">
              <a:buBlip>
                <a:blip r:embed="rId3"/>
              </a:buBlip>
              <a:defRPr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itchFamily="2" charset="2"/>
              </a:rPr>
              <a:t>Year: 2003 to 2010</a:t>
            </a:r>
          </a:p>
          <a:p>
            <a:pPr marL="382543" indent="-382543" defTabSz="912703">
              <a:buBlip>
                <a:blip r:embed="rId3"/>
              </a:buBlip>
              <a:defRPr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itchFamily="2" charset="2"/>
              </a:rPr>
              <a:t>Quarter: 1 to 4 - 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itchFamily="2" charset="2"/>
              </a:rPr>
              <a:t>Key columns (Year, Quarter)</a:t>
            </a:r>
          </a:p>
          <a:p>
            <a:pPr marL="382543" indent="-382543" defTabSz="912703">
              <a:buBlip>
                <a:blip r:embed="rId3"/>
              </a:buBlip>
              <a:defRPr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itchFamily="2" charset="2"/>
              </a:rPr>
              <a:t>Month: 1 to 12		</a:t>
            </a:r>
          </a:p>
          <a:p>
            <a:pPr marL="382543" indent="-382543" defTabSz="912703">
              <a:buBlip>
                <a:blip r:embed="rId3"/>
              </a:buBlip>
              <a:defRPr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itchFamily="2" charset="2"/>
              </a:rPr>
              <a:t>Week: 1 to 52		</a:t>
            </a:r>
          </a:p>
          <a:p>
            <a:pPr marL="382543" indent="-382543" defTabSz="912703">
              <a:buBlip>
                <a:blip r:embed="rId3"/>
              </a:buBlip>
              <a:defRPr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itchFamily="2" charset="2"/>
              </a:rPr>
              <a:t>Day: 20030101 to 20101231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52228" name="Group 16"/>
          <p:cNvGrpSpPr>
            <a:grpSpLocks/>
          </p:cNvGrpSpPr>
          <p:nvPr/>
        </p:nvGrpSpPr>
        <p:grpSpPr bwMode="auto">
          <a:xfrm>
            <a:off x="8001000" y="1981200"/>
            <a:ext cx="2514600" cy="3505200"/>
            <a:chOff x="6248400" y="1981200"/>
            <a:chExt cx="2514600" cy="3505200"/>
          </a:xfrm>
        </p:grpSpPr>
        <p:sp>
          <p:nvSpPr>
            <p:cNvPr id="52229" name="Rectangle 4"/>
            <p:cNvSpPr>
              <a:spLocks noChangeArrowheads="1"/>
            </p:cNvSpPr>
            <p:nvPr/>
          </p:nvSpPr>
          <p:spPr bwMode="auto">
            <a:xfrm>
              <a:off x="7239000" y="4953000"/>
              <a:ext cx="762000" cy="533400"/>
            </a:xfrm>
            <a:prstGeom prst="rect">
              <a:avLst/>
            </a:prstGeom>
            <a:solidFill>
              <a:schemeClr val="accent1"/>
            </a:solidFill>
            <a:ln w="19050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s-419">
                  <a:solidFill>
                    <a:srgbClr val="00206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Day</a:t>
              </a:r>
            </a:p>
          </p:txBody>
        </p:sp>
        <p:sp>
          <p:nvSpPr>
            <p:cNvPr id="52230" name="Rectangle 5"/>
            <p:cNvSpPr>
              <a:spLocks noChangeArrowheads="1"/>
            </p:cNvSpPr>
            <p:nvPr/>
          </p:nvSpPr>
          <p:spPr bwMode="auto">
            <a:xfrm>
              <a:off x="6248400" y="3581400"/>
              <a:ext cx="762000" cy="533400"/>
            </a:xfrm>
            <a:prstGeom prst="rect">
              <a:avLst/>
            </a:prstGeom>
            <a:solidFill>
              <a:schemeClr val="accent1"/>
            </a:solidFill>
            <a:ln w="19050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s-419">
                  <a:solidFill>
                    <a:srgbClr val="00206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Week</a:t>
              </a:r>
            </a:p>
          </p:txBody>
        </p:sp>
        <p:sp>
          <p:nvSpPr>
            <p:cNvPr id="52231" name="Rectangle 6"/>
            <p:cNvSpPr>
              <a:spLocks noChangeArrowheads="1"/>
            </p:cNvSpPr>
            <p:nvPr/>
          </p:nvSpPr>
          <p:spPr bwMode="auto">
            <a:xfrm>
              <a:off x="7848600" y="4038600"/>
              <a:ext cx="914400" cy="533400"/>
            </a:xfrm>
            <a:prstGeom prst="rect">
              <a:avLst/>
            </a:prstGeom>
            <a:solidFill>
              <a:schemeClr val="accent1"/>
            </a:solidFill>
            <a:ln w="19050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s-419">
                  <a:solidFill>
                    <a:srgbClr val="00206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Month</a:t>
              </a:r>
            </a:p>
          </p:txBody>
        </p:sp>
        <p:sp>
          <p:nvSpPr>
            <p:cNvPr id="52232" name="Rectangle 7"/>
            <p:cNvSpPr>
              <a:spLocks noChangeArrowheads="1"/>
            </p:cNvSpPr>
            <p:nvPr/>
          </p:nvSpPr>
          <p:spPr bwMode="auto">
            <a:xfrm>
              <a:off x="7772400" y="3048000"/>
              <a:ext cx="990600" cy="533400"/>
            </a:xfrm>
            <a:prstGeom prst="rect">
              <a:avLst/>
            </a:prstGeom>
            <a:solidFill>
              <a:schemeClr val="accent1"/>
            </a:solidFill>
            <a:ln w="19050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s-419">
                  <a:solidFill>
                    <a:srgbClr val="00206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Quarter</a:t>
              </a:r>
            </a:p>
          </p:txBody>
        </p:sp>
        <p:sp>
          <p:nvSpPr>
            <p:cNvPr id="52233" name="Rectangle 8"/>
            <p:cNvSpPr>
              <a:spLocks noChangeArrowheads="1"/>
            </p:cNvSpPr>
            <p:nvPr/>
          </p:nvSpPr>
          <p:spPr bwMode="auto">
            <a:xfrm>
              <a:off x="7010400" y="1981200"/>
              <a:ext cx="762000" cy="533400"/>
            </a:xfrm>
            <a:prstGeom prst="rect">
              <a:avLst/>
            </a:prstGeom>
            <a:solidFill>
              <a:schemeClr val="accent1"/>
            </a:solidFill>
            <a:ln w="19050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s-419">
                  <a:solidFill>
                    <a:srgbClr val="00206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Year</a:t>
              </a:r>
            </a:p>
          </p:txBody>
        </p:sp>
        <p:cxnSp>
          <p:nvCxnSpPr>
            <p:cNvPr id="52234" name="Straight Arrow Connector 9"/>
            <p:cNvCxnSpPr>
              <a:cxnSpLocks noChangeShapeType="1"/>
            </p:cNvCxnSpPr>
            <p:nvPr/>
          </p:nvCxnSpPr>
          <p:spPr bwMode="auto">
            <a:xfrm rot="10800000">
              <a:off x="6705600" y="4267200"/>
              <a:ext cx="838200" cy="609600"/>
            </a:xfrm>
            <a:prstGeom prst="straightConnector1">
              <a:avLst/>
            </a:prstGeom>
            <a:noFill/>
            <a:ln w="19050" algn="ctr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2235" name="Straight Arrow Connector 10"/>
            <p:cNvCxnSpPr>
              <a:cxnSpLocks noChangeShapeType="1"/>
            </p:cNvCxnSpPr>
            <p:nvPr/>
          </p:nvCxnSpPr>
          <p:spPr bwMode="auto">
            <a:xfrm flipV="1">
              <a:off x="7696200" y="4648200"/>
              <a:ext cx="609600" cy="228600"/>
            </a:xfrm>
            <a:prstGeom prst="straightConnector1">
              <a:avLst/>
            </a:prstGeom>
            <a:noFill/>
            <a:ln w="19050" algn="ctr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2236" name="Straight Arrow Connector 11"/>
            <p:cNvCxnSpPr>
              <a:cxnSpLocks noChangeShapeType="1"/>
            </p:cNvCxnSpPr>
            <p:nvPr/>
          </p:nvCxnSpPr>
          <p:spPr bwMode="auto">
            <a:xfrm rot="-5400000">
              <a:off x="8153400" y="3810000"/>
              <a:ext cx="304800" cy="1588"/>
            </a:xfrm>
            <a:prstGeom prst="straightConnector1">
              <a:avLst/>
            </a:prstGeom>
            <a:noFill/>
            <a:ln w="19050" algn="ctr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2237" name="Straight Arrow Connector 12"/>
            <p:cNvCxnSpPr>
              <a:cxnSpLocks noChangeShapeType="1"/>
            </p:cNvCxnSpPr>
            <p:nvPr/>
          </p:nvCxnSpPr>
          <p:spPr bwMode="auto">
            <a:xfrm rot="10800000">
              <a:off x="7620000" y="2590800"/>
              <a:ext cx="609600" cy="381000"/>
            </a:xfrm>
            <a:prstGeom prst="straightConnector1">
              <a:avLst/>
            </a:prstGeom>
            <a:noFill/>
            <a:ln w="19050" algn="ctr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2238" name="Straight Arrow Connector 13"/>
            <p:cNvCxnSpPr>
              <a:cxnSpLocks noChangeShapeType="1"/>
            </p:cNvCxnSpPr>
            <p:nvPr/>
          </p:nvCxnSpPr>
          <p:spPr bwMode="auto">
            <a:xfrm rot="-5400000">
              <a:off x="6477000" y="2743200"/>
              <a:ext cx="914400" cy="609600"/>
            </a:xfrm>
            <a:prstGeom prst="straightConnector1">
              <a:avLst/>
            </a:prstGeom>
            <a:noFill/>
            <a:ln w="19050" algn="ctr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4155146611"/>
      </p:ext>
    </p:extLst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4294967295"/>
          <p:cNvSpPr>
            <a:spLocks noGrp="1" noChangeArrowheads="1"/>
          </p:cNvSpPr>
          <p:nvPr>
            <p:ph type="body" idx="4294967295"/>
          </p:nvPr>
        </p:nvSpPr>
        <p:spPr>
          <a:xfrm>
            <a:off x="1524001" y="1447801"/>
            <a:ext cx="8410575" cy="4232275"/>
          </a:xfrm>
        </p:spPr>
        <p:txBody>
          <a:bodyPr/>
          <a:lstStyle/>
          <a:p>
            <a:pPr marL="382543" indent="-382543" defTabSz="912703">
              <a:buBlip>
                <a:blip r:embed="rId3"/>
              </a:buBlip>
              <a:defRPr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82543" indent="-382543" defTabSz="912703">
              <a:buBlip>
                <a:blip r:embed="rId3"/>
              </a:buBlip>
              <a:defRPr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Time dimension</a:t>
            </a:r>
          </a:p>
          <a:p>
            <a:pPr marL="704765" lvl="1" indent="-317461" defTabSz="912703">
              <a:buBlip>
                <a:blip r:embed="rId4"/>
              </a:buBlip>
              <a:defRPr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itchFamily="2" charset="2"/>
              </a:rPr>
              <a:t>Day, Week, Month, Quarter, 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Year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Wingdings" pitchFamily="2" charset="2"/>
            </a:endParaRPr>
          </a:p>
          <a:p>
            <a:pPr marL="382543" indent="-382543" defTabSz="912703">
              <a:buBlip>
                <a:blip r:embed="rId3"/>
              </a:buBlip>
              <a:defRPr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itchFamily="2" charset="2"/>
              </a:rPr>
              <a:t>Year: 2003 to 2010</a:t>
            </a:r>
          </a:p>
          <a:p>
            <a:pPr marL="382543" indent="-382543" defTabSz="912703">
              <a:buBlip>
                <a:blip r:embed="rId3"/>
              </a:buBlip>
              <a:defRPr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itchFamily="2" charset="2"/>
              </a:rPr>
              <a:t>Quarter: 1 to 4 - 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itchFamily="2" charset="2"/>
              </a:rPr>
              <a:t>Key columns (Year, Quarter)</a:t>
            </a:r>
          </a:p>
          <a:p>
            <a:pPr marL="382543" indent="-382543" defTabSz="912703">
              <a:buBlip>
                <a:blip r:embed="rId3"/>
              </a:buBlip>
              <a:defRPr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itchFamily="2" charset="2"/>
              </a:rPr>
              <a:t>Month: 1 to 12 - 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itchFamily="2" charset="2"/>
              </a:rPr>
              <a:t>Key columns (Year, Month)</a:t>
            </a:r>
          </a:p>
          <a:p>
            <a:pPr marL="382543" indent="-382543" defTabSz="912703">
              <a:buBlip>
                <a:blip r:embed="rId3"/>
              </a:buBlip>
              <a:defRPr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itchFamily="2" charset="2"/>
              </a:rPr>
              <a:t>Week: 1 to 52		</a:t>
            </a:r>
          </a:p>
          <a:p>
            <a:pPr marL="382543" indent="-382543" defTabSz="912703">
              <a:buBlip>
                <a:blip r:embed="rId3"/>
              </a:buBlip>
              <a:defRPr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itchFamily="2" charset="2"/>
              </a:rPr>
              <a:t>Day: 20030101 to 20101231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3796" name="Rectangle 4"/>
          <p:cNvSpPr>
            <a:spLocks noChangeArrowheads="1"/>
          </p:cNvSpPr>
          <p:nvPr/>
        </p:nvSpPr>
        <p:spPr bwMode="auto">
          <a:xfrm>
            <a:off x="1905000" y="228601"/>
            <a:ext cx="8382000" cy="1228725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lIns="91425" tIns="45713" rIns="91425" bIns="45713">
            <a:spAutoFit/>
          </a:bodyPr>
          <a:lstStyle/>
          <a:p>
            <a:pPr>
              <a:lnSpc>
                <a:spcPct val="90000"/>
              </a:lnSpc>
              <a:defRPr/>
            </a:pPr>
            <a:r>
              <a:rPr lang="en-US" sz="5400" dirty="0">
                <a:solidFill>
                  <a:srgbClr val="FFCC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Attribute Relationships</a:t>
            </a:r>
            <a:br>
              <a:rPr lang="en-US" sz="5400" dirty="0">
                <a:solidFill>
                  <a:srgbClr val="FFCC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</a:br>
            <a:r>
              <a:rPr lang="en-US" sz="28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Example</a:t>
            </a: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53252" name="Group 16"/>
          <p:cNvGrpSpPr>
            <a:grpSpLocks/>
          </p:cNvGrpSpPr>
          <p:nvPr/>
        </p:nvGrpSpPr>
        <p:grpSpPr bwMode="auto">
          <a:xfrm>
            <a:off x="8001000" y="1981200"/>
            <a:ext cx="2514600" cy="3505200"/>
            <a:chOff x="6248400" y="1981200"/>
            <a:chExt cx="2514600" cy="3505200"/>
          </a:xfrm>
        </p:grpSpPr>
        <p:sp>
          <p:nvSpPr>
            <p:cNvPr id="53253" name="Rectangle 4"/>
            <p:cNvSpPr>
              <a:spLocks noChangeArrowheads="1"/>
            </p:cNvSpPr>
            <p:nvPr/>
          </p:nvSpPr>
          <p:spPr bwMode="auto">
            <a:xfrm>
              <a:off x="7239000" y="4953000"/>
              <a:ext cx="762000" cy="533400"/>
            </a:xfrm>
            <a:prstGeom prst="rect">
              <a:avLst/>
            </a:prstGeom>
            <a:solidFill>
              <a:schemeClr val="accent1"/>
            </a:solidFill>
            <a:ln w="19050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s-419">
                  <a:solidFill>
                    <a:srgbClr val="00206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Day</a:t>
              </a:r>
            </a:p>
          </p:txBody>
        </p:sp>
        <p:sp>
          <p:nvSpPr>
            <p:cNvPr id="53254" name="Rectangle 5"/>
            <p:cNvSpPr>
              <a:spLocks noChangeArrowheads="1"/>
            </p:cNvSpPr>
            <p:nvPr/>
          </p:nvSpPr>
          <p:spPr bwMode="auto">
            <a:xfrm>
              <a:off x="6248400" y="3581400"/>
              <a:ext cx="762000" cy="533400"/>
            </a:xfrm>
            <a:prstGeom prst="rect">
              <a:avLst/>
            </a:prstGeom>
            <a:solidFill>
              <a:schemeClr val="accent1"/>
            </a:solidFill>
            <a:ln w="19050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s-419">
                  <a:solidFill>
                    <a:srgbClr val="00206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Week</a:t>
              </a:r>
            </a:p>
          </p:txBody>
        </p:sp>
        <p:sp>
          <p:nvSpPr>
            <p:cNvPr id="53255" name="Rectangle 6"/>
            <p:cNvSpPr>
              <a:spLocks noChangeArrowheads="1"/>
            </p:cNvSpPr>
            <p:nvPr/>
          </p:nvSpPr>
          <p:spPr bwMode="auto">
            <a:xfrm>
              <a:off x="7848600" y="4038600"/>
              <a:ext cx="914400" cy="533400"/>
            </a:xfrm>
            <a:prstGeom prst="rect">
              <a:avLst/>
            </a:prstGeom>
            <a:solidFill>
              <a:schemeClr val="accent1"/>
            </a:solidFill>
            <a:ln w="19050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s-419">
                  <a:solidFill>
                    <a:srgbClr val="00206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Month</a:t>
              </a:r>
            </a:p>
          </p:txBody>
        </p:sp>
        <p:sp>
          <p:nvSpPr>
            <p:cNvPr id="53256" name="Rectangle 7"/>
            <p:cNvSpPr>
              <a:spLocks noChangeArrowheads="1"/>
            </p:cNvSpPr>
            <p:nvPr/>
          </p:nvSpPr>
          <p:spPr bwMode="auto">
            <a:xfrm>
              <a:off x="7772400" y="3048000"/>
              <a:ext cx="990600" cy="533400"/>
            </a:xfrm>
            <a:prstGeom prst="rect">
              <a:avLst/>
            </a:prstGeom>
            <a:solidFill>
              <a:schemeClr val="accent1"/>
            </a:solidFill>
            <a:ln w="19050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s-419">
                  <a:solidFill>
                    <a:srgbClr val="00206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Quarter</a:t>
              </a:r>
            </a:p>
          </p:txBody>
        </p:sp>
        <p:sp>
          <p:nvSpPr>
            <p:cNvPr id="53257" name="Rectangle 8"/>
            <p:cNvSpPr>
              <a:spLocks noChangeArrowheads="1"/>
            </p:cNvSpPr>
            <p:nvPr/>
          </p:nvSpPr>
          <p:spPr bwMode="auto">
            <a:xfrm>
              <a:off x="7010400" y="1981200"/>
              <a:ext cx="762000" cy="533400"/>
            </a:xfrm>
            <a:prstGeom prst="rect">
              <a:avLst/>
            </a:prstGeom>
            <a:solidFill>
              <a:schemeClr val="accent1"/>
            </a:solidFill>
            <a:ln w="19050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s-419">
                  <a:solidFill>
                    <a:srgbClr val="00206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Year</a:t>
              </a:r>
            </a:p>
          </p:txBody>
        </p:sp>
        <p:cxnSp>
          <p:nvCxnSpPr>
            <p:cNvPr id="53258" name="Straight Arrow Connector 9"/>
            <p:cNvCxnSpPr>
              <a:cxnSpLocks noChangeShapeType="1"/>
            </p:cNvCxnSpPr>
            <p:nvPr/>
          </p:nvCxnSpPr>
          <p:spPr bwMode="auto">
            <a:xfrm rot="10800000">
              <a:off x="6705600" y="4267200"/>
              <a:ext cx="838200" cy="609600"/>
            </a:xfrm>
            <a:prstGeom prst="straightConnector1">
              <a:avLst/>
            </a:prstGeom>
            <a:noFill/>
            <a:ln w="19050" algn="ctr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3259" name="Straight Arrow Connector 10"/>
            <p:cNvCxnSpPr>
              <a:cxnSpLocks noChangeShapeType="1"/>
            </p:cNvCxnSpPr>
            <p:nvPr/>
          </p:nvCxnSpPr>
          <p:spPr bwMode="auto">
            <a:xfrm flipV="1">
              <a:off x="7696200" y="4648200"/>
              <a:ext cx="609600" cy="228600"/>
            </a:xfrm>
            <a:prstGeom prst="straightConnector1">
              <a:avLst/>
            </a:prstGeom>
            <a:noFill/>
            <a:ln w="19050" algn="ctr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3260" name="Straight Arrow Connector 11"/>
            <p:cNvCxnSpPr>
              <a:cxnSpLocks noChangeShapeType="1"/>
            </p:cNvCxnSpPr>
            <p:nvPr/>
          </p:nvCxnSpPr>
          <p:spPr bwMode="auto">
            <a:xfrm rot="-5400000">
              <a:off x="8153400" y="3810000"/>
              <a:ext cx="304800" cy="1588"/>
            </a:xfrm>
            <a:prstGeom prst="straightConnector1">
              <a:avLst/>
            </a:prstGeom>
            <a:noFill/>
            <a:ln w="19050" algn="ctr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3261" name="Straight Arrow Connector 12"/>
            <p:cNvCxnSpPr>
              <a:cxnSpLocks noChangeShapeType="1"/>
            </p:cNvCxnSpPr>
            <p:nvPr/>
          </p:nvCxnSpPr>
          <p:spPr bwMode="auto">
            <a:xfrm rot="10800000">
              <a:off x="7620000" y="2590800"/>
              <a:ext cx="609600" cy="381000"/>
            </a:xfrm>
            <a:prstGeom prst="straightConnector1">
              <a:avLst/>
            </a:prstGeom>
            <a:noFill/>
            <a:ln w="19050" algn="ctr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3262" name="Straight Arrow Connector 13"/>
            <p:cNvCxnSpPr>
              <a:cxnSpLocks noChangeShapeType="1"/>
            </p:cNvCxnSpPr>
            <p:nvPr/>
          </p:nvCxnSpPr>
          <p:spPr bwMode="auto">
            <a:xfrm rot="-5400000">
              <a:off x="6477000" y="2743200"/>
              <a:ext cx="914400" cy="609600"/>
            </a:xfrm>
            <a:prstGeom prst="straightConnector1">
              <a:avLst/>
            </a:prstGeom>
            <a:noFill/>
            <a:ln w="19050" algn="ctr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1587061958"/>
      </p:ext>
    </p:extLst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4294967295"/>
          <p:cNvSpPr>
            <a:spLocks noGrp="1" noChangeArrowheads="1"/>
          </p:cNvSpPr>
          <p:nvPr>
            <p:ph type="body" idx="4294967295"/>
          </p:nvPr>
        </p:nvSpPr>
        <p:spPr>
          <a:xfrm>
            <a:off x="1524001" y="1371601"/>
            <a:ext cx="8410575" cy="4232275"/>
          </a:xfrm>
        </p:spPr>
        <p:txBody>
          <a:bodyPr/>
          <a:lstStyle/>
          <a:p>
            <a:pPr marL="382543" indent="-382543" defTabSz="912703">
              <a:buBlip>
                <a:blip r:embed="rId3"/>
              </a:buBlip>
              <a:defRPr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82543" indent="-382543" defTabSz="912703">
              <a:buBlip>
                <a:blip r:embed="rId3"/>
              </a:buBlip>
              <a:defRPr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Time dimension</a:t>
            </a:r>
          </a:p>
          <a:p>
            <a:pPr marL="704765" lvl="1" indent="-317461" defTabSz="912703">
              <a:buBlip>
                <a:blip r:embed="rId4"/>
              </a:buBlip>
              <a:defRPr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itchFamily="2" charset="2"/>
              </a:rPr>
              <a:t>Day, Week, Month, Quarter, 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Year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Wingdings" pitchFamily="2" charset="2"/>
            </a:endParaRPr>
          </a:p>
          <a:p>
            <a:pPr marL="382543" indent="-382543" defTabSz="912703">
              <a:buBlip>
                <a:blip r:embed="rId3"/>
              </a:buBlip>
              <a:defRPr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itchFamily="2" charset="2"/>
              </a:rPr>
              <a:t>Year: 2003 to 2010</a:t>
            </a:r>
          </a:p>
          <a:p>
            <a:pPr marL="382543" indent="-382543" defTabSz="912703">
              <a:buBlip>
                <a:blip r:embed="rId3"/>
              </a:buBlip>
              <a:defRPr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itchFamily="2" charset="2"/>
              </a:rPr>
              <a:t>Quarter: 1 to 4 - 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itchFamily="2" charset="2"/>
              </a:rPr>
              <a:t>Key columns (Year, Quarter)</a:t>
            </a:r>
          </a:p>
          <a:p>
            <a:pPr marL="382543" indent="-382543" defTabSz="912703">
              <a:buBlip>
                <a:blip r:embed="rId3"/>
              </a:buBlip>
              <a:defRPr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itchFamily="2" charset="2"/>
              </a:rPr>
              <a:t>Month: 1 to 12 - 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itchFamily="2" charset="2"/>
              </a:rPr>
              <a:t>Key columns (Year, Month)</a:t>
            </a:r>
          </a:p>
          <a:p>
            <a:pPr marL="382543" indent="-382543" defTabSz="912703">
              <a:buBlip>
                <a:blip r:embed="rId3"/>
              </a:buBlip>
              <a:defRPr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itchFamily="2" charset="2"/>
              </a:rPr>
              <a:t>Week: 1 to 52 - 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itchFamily="2" charset="2"/>
              </a:rPr>
              <a:t>Key columns (Year, Week)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itchFamily="2" charset="2"/>
              </a:rPr>
              <a:t> 	</a:t>
            </a:r>
          </a:p>
          <a:p>
            <a:pPr marL="382543" indent="-382543" defTabSz="912703">
              <a:buBlip>
                <a:blip r:embed="rId3"/>
              </a:buBlip>
              <a:defRPr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itchFamily="2" charset="2"/>
              </a:rPr>
              <a:t>Day: 20030101 to 20101231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3796" name="Rectangle 4"/>
          <p:cNvSpPr>
            <a:spLocks noChangeArrowheads="1"/>
          </p:cNvSpPr>
          <p:nvPr/>
        </p:nvSpPr>
        <p:spPr bwMode="auto">
          <a:xfrm>
            <a:off x="1905000" y="228601"/>
            <a:ext cx="8382000" cy="1228725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lIns="91425" tIns="45713" rIns="91425" bIns="45713">
            <a:spAutoFit/>
          </a:bodyPr>
          <a:lstStyle/>
          <a:p>
            <a:pPr>
              <a:lnSpc>
                <a:spcPct val="90000"/>
              </a:lnSpc>
              <a:defRPr/>
            </a:pPr>
            <a:r>
              <a:rPr lang="en-US" sz="5400" dirty="0">
                <a:solidFill>
                  <a:srgbClr val="FFCC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Attribute Relationships</a:t>
            </a:r>
            <a:br>
              <a:rPr lang="en-US" sz="5400" dirty="0">
                <a:solidFill>
                  <a:srgbClr val="FFCC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</a:br>
            <a:r>
              <a:rPr lang="en-US" sz="28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Example</a:t>
            </a: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54276" name="Group 16"/>
          <p:cNvGrpSpPr>
            <a:grpSpLocks/>
          </p:cNvGrpSpPr>
          <p:nvPr/>
        </p:nvGrpSpPr>
        <p:grpSpPr bwMode="auto">
          <a:xfrm>
            <a:off x="8001000" y="1981200"/>
            <a:ext cx="2514600" cy="3505200"/>
            <a:chOff x="6248400" y="1981200"/>
            <a:chExt cx="2514600" cy="3505200"/>
          </a:xfrm>
        </p:grpSpPr>
        <p:sp>
          <p:nvSpPr>
            <p:cNvPr id="54277" name="Rectangle 4"/>
            <p:cNvSpPr>
              <a:spLocks noChangeArrowheads="1"/>
            </p:cNvSpPr>
            <p:nvPr/>
          </p:nvSpPr>
          <p:spPr bwMode="auto">
            <a:xfrm>
              <a:off x="7239000" y="4953000"/>
              <a:ext cx="762000" cy="533400"/>
            </a:xfrm>
            <a:prstGeom prst="rect">
              <a:avLst/>
            </a:prstGeom>
            <a:solidFill>
              <a:schemeClr val="accent1"/>
            </a:solidFill>
            <a:ln w="19050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s-419">
                  <a:solidFill>
                    <a:srgbClr val="00206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Day</a:t>
              </a:r>
            </a:p>
          </p:txBody>
        </p:sp>
        <p:sp>
          <p:nvSpPr>
            <p:cNvPr id="54278" name="Rectangle 5"/>
            <p:cNvSpPr>
              <a:spLocks noChangeArrowheads="1"/>
            </p:cNvSpPr>
            <p:nvPr/>
          </p:nvSpPr>
          <p:spPr bwMode="auto">
            <a:xfrm>
              <a:off x="6248400" y="3581400"/>
              <a:ext cx="762000" cy="533400"/>
            </a:xfrm>
            <a:prstGeom prst="rect">
              <a:avLst/>
            </a:prstGeom>
            <a:solidFill>
              <a:schemeClr val="accent1"/>
            </a:solidFill>
            <a:ln w="19050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s-419">
                  <a:solidFill>
                    <a:srgbClr val="00206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Week</a:t>
              </a:r>
            </a:p>
          </p:txBody>
        </p:sp>
        <p:sp>
          <p:nvSpPr>
            <p:cNvPr id="54279" name="Rectangle 6"/>
            <p:cNvSpPr>
              <a:spLocks noChangeArrowheads="1"/>
            </p:cNvSpPr>
            <p:nvPr/>
          </p:nvSpPr>
          <p:spPr bwMode="auto">
            <a:xfrm>
              <a:off x="7848600" y="4038600"/>
              <a:ext cx="914400" cy="533400"/>
            </a:xfrm>
            <a:prstGeom prst="rect">
              <a:avLst/>
            </a:prstGeom>
            <a:solidFill>
              <a:schemeClr val="accent1"/>
            </a:solidFill>
            <a:ln w="19050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s-419">
                  <a:solidFill>
                    <a:srgbClr val="00206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Month</a:t>
              </a:r>
            </a:p>
          </p:txBody>
        </p:sp>
        <p:sp>
          <p:nvSpPr>
            <p:cNvPr id="54280" name="Rectangle 7"/>
            <p:cNvSpPr>
              <a:spLocks noChangeArrowheads="1"/>
            </p:cNvSpPr>
            <p:nvPr/>
          </p:nvSpPr>
          <p:spPr bwMode="auto">
            <a:xfrm>
              <a:off x="7772400" y="3048000"/>
              <a:ext cx="990600" cy="533400"/>
            </a:xfrm>
            <a:prstGeom prst="rect">
              <a:avLst/>
            </a:prstGeom>
            <a:solidFill>
              <a:schemeClr val="accent1"/>
            </a:solidFill>
            <a:ln w="19050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s-419">
                  <a:solidFill>
                    <a:srgbClr val="00206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Quarter</a:t>
              </a:r>
            </a:p>
          </p:txBody>
        </p:sp>
        <p:sp>
          <p:nvSpPr>
            <p:cNvPr id="54281" name="Rectangle 8"/>
            <p:cNvSpPr>
              <a:spLocks noChangeArrowheads="1"/>
            </p:cNvSpPr>
            <p:nvPr/>
          </p:nvSpPr>
          <p:spPr bwMode="auto">
            <a:xfrm>
              <a:off x="7010400" y="1981200"/>
              <a:ext cx="762000" cy="533400"/>
            </a:xfrm>
            <a:prstGeom prst="rect">
              <a:avLst/>
            </a:prstGeom>
            <a:solidFill>
              <a:schemeClr val="accent1"/>
            </a:solidFill>
            <a:ln w="19050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s-419">
                  <a:solidFill>
                    <a:srgbClr val="00206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Year</a:t>
              </a:r>
            </a:p>
          </p:txBody>
        </p:sp>
        <p:cxnSp>
          <p:nvCxnSpPr>
            <p:cNvPr id="54282" name="Straight Arrow Connector 9"/>
            <p:cNvCxnSpPr>
              <a:cxnSpLocks noChangeShapeType="1"/>
            </p:cNvCxnSpPr>
            <p:nvPr/>
          </p:nvCxnSpPr>
          <p:spPr bwMode="auto">
            <a:xfrm rot="10800000">
              <a:off x="6705600" y="4267200"/>
              <a:ext cx="838200" cy="609600"/>
            </a:xfrm>
            <a:prstGeom prst="straightConnector1">
              <a:avLst/>
            </a:prstGeom>
            <a:noFill/>
            <a:ln w="19050" algn="ctr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4283" name="Straight Arrow Connector 10"/>
            <p:cNvCxnSpPr>
              <a:cxnSpLocks noChangeShapeType="1"/>
            </p:cNvCxnSpPr>
            <p:nvPr/>
          </p:nvCxnSpPr>
          <p:spPr bwMode="auto">
            <a:xfrm flipV="1">
              <a:off x="7696200" y="4648200"/>
              <a:ext cx="609600" cy="228600"/>
            </a:xfrm>
            <a:prstGeom prst="straightConnector1">
              <a:avLst/>
            </a:prstGeom>
            <a:noFill/>
            <a:ln w="19050" algn="ctr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4284" name="Straight Arrow Connector 11"/>
            <p:cNvCxnSpPr>
              <a:cxnSpLocks noChangeShapeType="1"/>
            </p:cNvCxnSpPr>
            <p:nvPr/>
          </p:nvCxnSpPr>
          <p:spPr bwMode="auto">
            <a:xfrm rot="-5400000">
              <a:off x="8153400" y="3810000"/>
              <a:ext cx="304800" cy="1588"/>
            </a:xfrm>
            <a:prstGeom prst="straightConnector1">
              <a:avLst/>
            </a:prstGeom>
            <a:noFill/>
            <a:ln w="19050" algn="ctr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4285" name="Straight Arrow Connector 12"/>
            <p:cNvCxnSpPr>
              <a:cxnSpLocks noChangeShapeType="1"/>
            </p:cNvCxnSpPr>
            <p:nvPr/>
          </p:nvCxnSpPr>
          <p:spPr bwMode="auto">
            <a:xfrm rot="10800000">
              <a:off x="7620000" y="2590800"/>
              <a:ext cx="609600" cy="381000"/>
            </a:xfrm>
            <a:prstGeom prst="straightConnector1">
              <a:avLst/>
            </a:prstGeom>
            <a:noFill/>
            <a:ln w="19050" algn="ctr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4286" name="Straight Arrow Connector 13"/>
            <p:cNvCxnSpPr>
              <a:cxnSpLocks noChangeShapeType="1"/>
            </p:cNvCxnSpPr>
            <p:nvPr/>
          </p:nvCxnSpPr>
          <p:spPr bwMode="auto">
            <a:xfrm rot="-5400000">
              <a:off x="6477000" y="2743200"/>
              <a:ext cx="914400" cy="609600"/>
            </a:xfrm>
            <a:prstGeom prst="straightConnector1">
              <a:avLst/>
            </a:prstGeom>
            <a:noFill/>
            <a:ln w="19050" algn="ctr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1294087848"/>
      </p:ext>
    </p:extLst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2" name="Rectangle 4"/>
          <p:cNvSpPr>
            <a:spLocks noGrp="1" noChangeArrowheads="1"/>
          </p:cNvSpPr>
          <p:nvPr>
            <p:ph type="title" idx="4294967295"/>
          </p:nvPr>
        </p:nvSpPr>
        <p:spPr>
          <a:xfrm>
            <a:off x="1524000" y="220664"/>
            <a:ext cx="8229600" cy="750887"/>
          </a:xfrm>
        </p:spPr>
        <p:txBody>
          <a:bodyPr/>
          <a:lstStyle/>
          <a:p>
            <a:pPr defTabSz="912703">
              <a:defRPr/>
            </a:pPr>
            <a:r>
              <a:t>User Defined Hierarchies</a:t>
            </a:r>
          </a:p>
        </p:txBody>
      </p:sp>
      <p:sp>
        <p:nvSpPr>
          <p:cNvPr id="37893" name="Rectangle 5"/>
          <p:cNvSpPr>
            <a:spLocks noGrp="1" noChangeArrowheads="1"/>
          </p:cNvSpPr>
          <p:nvPr>
            <p:ph type="body" idx="4294967295"/>
          </p:nvPr>
        </p:nvSpPr>
        <p:spPr>
          <a:xfrm>
            <a:off x="1524000" y="1295400"/>
            <a:ext cx="8229600" cy="4432300"/>
          </a:xfrm>
        </p:spPr>
        <p:txBody>
          <a:bodyPr/>
          <a:lstStyle/>
          <a:p>
            <a:pPr marL="382543" indent="-382543" defTabSz="912703">
              <a:buBlip>
                <a:blip r:embed="rId3"/>
              </a:buBlip>
              <a:defRPr/>
            </a:pPr>
            <a:r>
              <a:rPr lang="en-US" dirty="0"/>
              <a:t>Pre-defined navigation paths thru dimensional space defined by attributes</a:t>
            </a:r>
          </a:p>
          <a:p>
            <a:pPr marL="382543" indent="-382543" defTabSz="912703">
              <a:buBlip>
                <a:blip r:embed="rId3"/>
              </a:buBlip>
              <a:defRPr/>
            </a:pPr>
            <a:r>
              <a:rPr lang="en-US" dirty="0"/>
              <a:t>Attribute hierarchies enable ad hoc navigation</a:t>
            </a:r>
          </a:p>
          <a:p>
            <a:pPr marL="382543" indent="-382543" defTabSz="912703">
              <a:buBlip>
                <a:blip r:embed="rId3"/>
              </a:buBlip>
              <a:defRPr/>
            </a:pPr>
            <a:r>
              <a:rPr lang="en-US" dirty="0"/>
              <a:t>Why create user defined hierarchies then?</a:t>
            </a:r>
          </a:p>
          <a:p>
            <a:pPr marL="704765" lvl="1" indent="-317461" defTabSz="912703">
              <a:buBlip>
                <a:blip r:embed="rId3"/>
              </a:buBlip>
              <a:defRPr/>
            </a:pPr>
            <a:r>
              <a:rPr lang="en-US" dirty="0"/>
              <a:t>Guide end users to interesting navigation paths</a:t>
            </a:r>
          </a:p>
          <a:p>
            <a:pPr marL="704765" lvl="1" indent="-317461" defTabSz="912703">
              <a:buBlip>
                <a:blip r:embed="rId3"/>
              </a:buBlip>
              <a:defRPr/>
            </a:pPr>
            <a:r>
              <a:rPr lang="en-US" dirty="0"/>
              <a:t>Existing client tools are not “attribute aware”</a:t>
            </a:r>
          </a:p>
          <a:p>
            <a:pPr marL="704765" lvl="1" indent="-317461" defTabSz="912703">
              <a:buBlip>
                <a:blip r:embed="rId3"/>
              </a:buBlip>
              <a:defRPr/>
            </a:pPr>
            <a:r>
              <a:rPr lang="en-US" dirty="0"/>
              <a:t>Performance</a:t>
            </a:r>
          </a:p>
          <a:p>
            <a:pPr marL="988895" lvl="2" indent="-282542" defTabSz="912703">
              <a:buBlip>
                <a:blip r:embed="rId3"/>
              </a:buBlip>
              <a:defRPr/>
            </a:pPr>
            <a:r>
              <a:rPr lang="en-US" sz="1800" dirty="0"/>
              <a:t>Optimize navigation path at processing time</a:t>
            </a:r>
          </a:p>
          <a:p>
            <a:pPr marL="988895" lvl="2" indent="-282542" defTabSz="912703">
              <a:buBlip>
                <a:blip r:embed="rId3"/>
              </a:buBlip>
              <a:defRPr/>
            </a:pPr>
            <a:r>
              <a:rPr lang="en-US" sz="1800" dirty="0"/>
              <a:t>Materialization of hierarchy tree on disk</a:t>
            </a:r>
          </a:p>
          <a:p>
            <a:pPr marL="988895" lvl="2" indent="-282542" defTabSz="912703">
              <a:buBlip>
                <a:blip r:embed="rId3"/>
              </a:buBlip>
              <a:defRPr/>
            </a:pPr>
            <a:r>
              <a:rPr lang="en-US" sz="1800" dirty="0"/>
              <a:t>Aggregation designer favors user defined hierarchies</a:t>
            </a:r>
          </a:p>
        </p:txBody>
      </p:sp>
    </p:spTree>
    <p:extLst>
      <p:ext uri="{BB962C8B-B14F-4D97-AF65-F5344CB8AC3E}">
        <p14:creationId xmlns:p14="http://schemas.microsoft.com/office/powerpoint/2010/main" val="2336129386"/>
      </p:ext>
    </p:extLst>
  </p:cSld>
  <p:clrMapOvr>
    <a:masterClrMapping/>
  </p:clrMapOvr>
  <p:transition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40" name="Rectangle 4"/>
          <p:cNvSpPr>
            <a:spLocks noGrp="1" noChangeArrowheads="1"/>
          </p:cNvSpPr>
          <p:nvPr>
            <p:ph type="title" idx="4294967295"/>
          </p:nvPr>
        </p:nvSpPr>
        <p:spPr>
          <a:xfrm>
            <a:off x="1524000" y="220664"/>
            <a:ext cx="8229600" cy="750887"/>
          </a:xfrm>
        </p:spPr>
        <p:txBody>
          <a:bodyPr/>
          <a:lstStyle/>
          <a:p>
            <a:pPr defTabSz="912703">
              <a:defRPr/>
            </a:pPr>
            <a:r>
              <a:t>Natural Hierarchies</a:t>
            </a:r>
          </a:p>
        </p:txBody>
      </p:sp>
      <p:sp>
        <p:nvSpPr>
          <p:cNvPr id="39941" name="Rectangle 5"/>
          <p:cNvSpPr>
            <a:spLocks noGrp="1" noChangeArrowheads="1"/>
          </p:cNvSpPr>
          <p:nvPr>
            <p:ph type="body" idx="4294967295"/>
          </p:nvPr>
        </p:nvSpPr>
        <p:spPr>
          <a:xfrm>
            <a:off x="1905000" y="1417639"/>
            <a:ext cx="8763000" cy="5140325"/>
          </a:xfrm>
        </p:spPr>
        <p:txBody>
          <a:bodyPr/>
          <a:lstStyle/>
          <a:p>
            <a:pPr marL="382543" indent="-382543" defTabSz="912703">
              <a:buBlip>
                <a:blip r:embed="rId3"/>
              </a:buBlip>
              <a:defRPr/>
            </a:pPr>
            <a:r>
              <a:rPr lang="en-US" dirty="0"/>
              <a:t>1:M relation (</a:t>
            </a:r>
            <a:r>
              <a:rPr lang="en-US" dirty="0">
                <a:sym typeface="Wingdings" pitchFamily="2" charset="2"/>
              </a:rPr>
              <a:t>via attribute relationships) </a:t>
            </a:r>
            <a:r>
              <a:rPr lang="en-US" dirty="0"/>
              <a:t>between every pair of adjacent levels</a:t>
            </a:r>
          </a:p>
          <a:p>
            <a:pPr marL="382543" indent="-382543" defTabSz="912703">
              <a:buBlip>
                <a:blip r:embed="rId3"/>
              </a:buBlip>
              <a:defRPr/>
            </a:pPr>
            <a:r>
              <a:rPr lang="en-US" dirty="0"/>
              <a:t>Examples:</a:t>
            </a:r>
          </a:p>
          <a:p>
            <a:pPr marL="704765" lvl="1" indent="-317461" defTabSz="912703">
              <a:buBlip>
                <a:blip r:embed="rId3"/>
              </a:buBlip>
              <a:defRPr/>
            </a:pPr>
            <a:r>
              <a:rPr lang="en-US" dirty="0"/>
              <a:t>Country-State-City-Customer (natural)</a:t>
            </a:r>
          </a:p>
          <a:p>
            <a:pPr marL="704765" lvl="1" indent="-317461" defTabSz="912703">
              <a:buBlip>
                <a:blip r:embed="rId3"/>
              </a:buBlip>
              <a:defRPr/>
            </a:pPr>
            <a:r>
              <a:rPr lang="en-US" dirty="0"/>
              <a:t>Country-City (natural)</a:t>
            </a:r>
          </a:p>
          <a:p>
            <a:pPr marL="704765" lvl="1" indent="-317461" defTabSz="912703">
              <a:buBlip>
                <a:blip r:embed="rId3"/>
              </a:buBlip>
              <a:defRPr/>
            </a:pPr>
            <a:r>
              <a:rPr lang="en-US" dirty="0"/>
              <a:t>State-Customer (natural)</a:t>
            </a:r>
          </a:p>
          <a:p>
            <a:pPr marL="704765" lvl="1" indent="-317461" defTabSz="912703">
              <a:buBlip>
                <a:blip r:embed="rId3"/>
              </a:buBlip>
              <a:defRPr/>
            </a:pPr>
            <a:r>
              <a:rPr lang="en-US" dirty="0"/>
              <a:t>Age-Gender-Customer (unnatural)</a:t>
            </a:r>
          </a:p>
          <a:p>
            <a:pPr marL="704765" lvl="1" indent="-317461" defTabSz="912703">
              <a:buBlip>
                <a:blip r:embed="rId3"/>
              </a:buBlip>
              <a:defRPr/>
            </a:pPr>
            <a:r>
              <a:rPr lang="en-US" dirty="0"/>
              <a:t>Year-Quarter-Month (depends on key columns)</a:t>
            </a:r>
          </a:p>
          <a:p>
            <a:pPr marL="988895" lvl="2" indent="-282542" defTabSz="912703">
              <a:buBlip>
                <a:blip r:embed="rId3"/>
              </a:buBlip>
              <a:defRPr/>
            </a:pPr>
            <a:r>
              <a:rPr lang="en-US" dirty="0"/>
              <a:t>How many quarters and months?</a:t>
            </a:r>
          </a:p>
          <a:p>
            <a:pPr marL="988895" lvl="2" indent="-282542" defTabSz="912703">
              <a:buBlip>
                <a:blip r:embed="rId3"/>
              </a:buBlip>
              <a:defRPr/>
            </a:pPr>
            <a:r>
              <a:rPr lang="en-US" dirty="0"/>
              <a:t>4 &amp; 12 across all years (unnatural)</a:t>
            </a:r>
          </a:p>
          <a:p>
            <a:pPr marL="988895" lvl="2" indent="-282542" defTabSz="912703">
              <a:buBlip>
                <a:blip r:embed="rId3"/>
              </a:buBlip>
              <a:defRPr/>
            </a:pPr>
            <a:r>
              <a:rPr lang="en-US" dirty="0"/>
              <a:t>4 &amp; 12 for each year (natural)</a:t>
            </a:r>
          </a:p>
        </p:txBody>
      </p:sp>
    </p:spTree>
    <p:extLst>
      <p:ext uri="{BB962C8B-B14F-4D97-AF65-F5344CB8AC3E}">
        <p14:creationId xmlns:p14="http://schemas.microsoft.com/office/powerpoint/2010/main" val="3581615313"/>
      </p:ext>
    </p:extLst>
  </p:cSld>
  <p:clrMapOvr>
    <a:masterClrMapping/>
  </p:clrMapOvr>
  <p:transition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4" name="Rectangle 4"/>
          <p:cNvSpPr>
            <a:spLocks noGrp="1" noChangeArrowheads="1"/>
          </p:cNvSpPr>
          <p:nvPr>
            <p:ph type="title" idx="4294967295"/>
          </p:nvPr>
        </p:nvSpPr>
        <p:spPr>
          <a:xfrm>
            <a:off x="1524000" y="220664"/>
            <a:ext cx="8229600" cy="1189037"/>
          </a:xfrm>
        </p:spPr>
        <p:txBody>
          <a:bodyPr/>
          <a:lstStyle/>
          <a:p>
            <a:pPr defTabSz="912703">
              <a:defRPr/>
            </a:pPr>
            <a:r>
              <a:rPr dirty="0">
                <a:latin typeface="+mn-lt"/>
              </a:rPr>
              <a:t>Natural Hierarchies </a:t>
            </a:r>
            <a:br>
              <a:rPr dirty="0">
                <a:latin typeface="+mn-lt"/>
              </a:rPr>
            </a:br>
            <a:r>
              <a:rPr sz="3200" dirty="0">
                <a:latin typeface="+mn-lt"/>
              </a:rPr>
              <a:t>Best Practice for Hierarchy Design</a:t>
            </a:r>
          </a:p>
        </p:txBody>
      </p:sp>
      <p:sp>
        <p:nvSpPr>
          <p:cNvPr id="40965" name="Rectangle 5"/>
          <p:cNvSpPr>
            <a:spLocks noGrp="1" noChangeArrowheads="1"/>
          </p:cNvSpPr>
          <p:nvPr>
            <p:ph type="body" idx="4294967295"/>
          </p:nvPr>
        </p:nvSpPr>
        <p:spPr>
          <a:xfrm>
            <a:off x="1524000" y="1625601"/>
            <a:ext cx="8229600" cy="4879975"/>
          </a:xfrm>
        </p:spPr>
        <p:txBody>
          <a:bodyPr/>
          <a:lstStyle/>
          <a:p>
            <a:pPr marL="382543" indent="-382543" defTabSz="912703">
              <a:buBlip>
                <a:blip r:embed="rId3"/>
              </a:buBlip>
              <a:defRPr/>
            </a:pPr>
            <a:r>
              <a:rPr lang="en-US" dirty="0"/>
              <a:t>Performance implications</a:t>
            </a:r>
          </a:p>
          <a:p>
            <a:pPr marL="704765" lvl="1" indent="-317461" defTabSz="912703">
              <a:buBlip>
                <a:blip r:embed="rId3"/>
              </a:buBlip>
              <a:defRPr/>
            </a:pPr>
            <a:r>
              <a:rPr lang="en-US" b="0" dirty="0"/>
              <a:t>Only natural hierarchies are materialized on disk during processing</a:t>
            </a:r>
          </a:p>
          <a:p>
            <a:pPr marL="704765" lvl="1" indent="-317461" defTabSz="912703">
              <a:buBlip>
                <a:blip r:embed="rId3"/>
              </a:buBlip>
              <a:defRPr/>
            </a:pPr>
            <a:r>
              <a:rPr lang="en-US" b="0" dirty="0"/>
              <a:t>Unnatural hierarchies are built on the fly during queries (and cached in memory)</a:t>
            </a:r>
          </a:p>
          <a:p>
            <a:pPr marL="704765" lvl="1" indent="-317461" defTabSz="912703">
              <a:buBlip>
                <a:blip r:embed="rId3"/>
              </a:buBlip>
              <a:defRPr/>
            </a:pPr>
            <a:r>
              <a:rPr lang="en-US" b="0" dirty="0"/>
              <a:t>Server internally decomposes unnatural hierarchies into natural components</a:t>
            </a:r>
          </a:p>
          <a:p>
            <a:pPr marL="988895" lvl="2" indent="-282542" defTabSz="912703">
              <a:buBlip>
                <a:blip r:embed="rId3"/>
              </a:buBlip>
              <a:defRPr/>
            </a:pPr>
            <a:r>
              <a:rPr lang="en-US" sz="1800" dirty="0"/>
              <a:t>Essentially operates like ad hoc navigation path (but somewhat better)</a:t>
            </a:r>
          </a:p>
          <a:p>
            <a:pPr marL="382543" indent="-382543" defTabSz="912703">
              <a:buBlip>
                <a:blip r:embed="rId3"/>
              </a:buBlip>
              <a:defRPr/>
            </a:pPr>
            <a:r>
              <a:rPr lang="en-US" dirty="0"/>
              <a:t>Create natural hierarchies where possible</a:t>
            </a:r>
          </a:p>
          <a:p>
            <a:pPr marL="704765" lvl="1" indent="-317461" defTabSz="912703">
              <a:buBlip>
                <a:blip r:embed="rId3"/>
              </a:buBlip>
              <a:defRPr/>
            </a:pPr>
            <a:r>
              <a:rPr lang="en-US" b="0" dirty="0"/>
              <a:t>Using attribute relationships</a:t>
            </a:r>
          </a:p>
          <a:p>
            <a:pPr marL="704765" lvl="1" indent="-317461" defTabSz="912703">
              <a:buBlip>
                <a:blip r:embed="rId3"/>
              </a:buBlip>
              <a:defRPr/>
            </a:pPr>
            <a:r>
              <a:rPr lang="en-US" b="0" dirty="0"/>
              <a:t>Not always appropriate (e.g. Age-Gender)</a:t>
            </a:r>
          </a:p>
        </p:txBody>
      </p:sp>
    </p:spTree>
    <p:extLst>
      <p:ext uri="{BB962C8B-B14F-4D97-AF65-F5344CB8AC3E}">
        <p14:creationId xmlns:p14="http://schemas.microsoft.com/office/powerpoint/2010/main" val="1164292998"/>
      </p:ext>
    </p:extLst>
  </p:cSld>
  <p:clrMapOvr>
    <a:masterClrMapping/>
  </p:clrMapOvr>
  <p:transition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4" name="Rectangle 4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220663"/>
            <a:ext cx="8229600" cy="665162"/>
          </a:xfrm>
        </p:spPr>
        <p:txBody>
          <a:bodyPr vert="horz" lIns="0" tIns="0" rIns="0" bIns="0" rtlCol="0" anchor="t" anchorCtr="0">
            <a:noAutofit/>
          </a:bodyPr>
          <a:lstStyle/>
          <a:p>
            <a:pPr defTabSz="912703"/>
            <a:r>
              <a:rPr dirty="0">
                <a:effectLst>
                  <a:outerShdw blurRad="38100" dist="38100" dir="2700000" algn="tl">
                    <a:srgbClr val="000000"/>
                  </a:outerShdw>
                </a:effectLst>
              </a:rPr>
              <a:t>Best Practices for Cube Design</a:t>
            </a:r>
          </a:p>
        </p:txBody>
      </p:sp>
      <p:sp>
        <p:nvSpPr>
          <p:cNvPr id="46085" name="Rectangle 5"/>
          <p:cNvSpPr>
            <a:spLocks noGrp="1" noChangeArrowheads="1"/>
          </p:cNvSpPr>
          <p:nvPr>
            <p:ph type="body" idx="4294967295"/>
          </p:nvPr>
        </p:nvSpPr>
        <p:spPr>
          <a:xfrm>
            <a:off x="341906" y="1822174"/>
            <a:ext cx="8229600" cy="4435503"/>
          </a:xfrm>
        </p:spPr>
        <p:txBody>
          <a:bodyPr vert="horz" lIns="0" tIns="0" rIns="0" bIns="0" rtlCol="0">
            <a:noAutofit/>
          </a:bodyPr>
          <a:lstStyle/>
          <a:p>
            <a:pPr marL="382543" indent="-382543" defTabSz="912703">
              <a:buBlip>
                <a:blip r:embed="rId4"/>
              </a:buBlip>
            </a:pPr>
            <a:r>
              <a:rPr lang="en-US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Attributes</a:t>
            </a:r>
          </a:p>
          <a:p>
            <a:pPr marL="704765" lvl="1" indent="-317461" defTabSz="912703">
              <a:buBlip>
                <a:blip r:embed="rId4"/>
              </a:buBlip>
            </a:pPr>
            <a:r>
              <a:rPr lang="en-US" b="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Define all possible attribute relationships!</a:t>
            </a:r>
          </a:p>
          <a:p>
            <a:pPr marL="704765" lvl="1" indent="-317461" defTabSz="912703">
              <a:buBlip>
                <a:blip r:embed="rId4"/>
              </a:buBlip>
            </a:pPr>
            <a:r>
              <a:rPr lang="en-US" b="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Mark attribute relationships as rigid where appropriate</a:t>
            </a:r>
          </a:p>
          <a:p>
            <a:pPr marL="704765" lvl="1" indent="-317461" defTabSz="912703">
              <a:buBlip>
                <a:blip r:embed="rId4"/>
              </a:buBlip>
            </a:pPr>
            <a:r>
              <a:rPr lang="en-US" b="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Use integer (or numeric) key columns</a:t>
            </a:r>
          </a:p>
          <a:p>
            <a:pPr marL="382543" indent="-382543" defTabSz="912703">
              <a:buBlip>
                <a:blip r:embed="rId4"/>
              </a:buBlip>
            </a:pPr>
            <a:r>
              <a:rPr lang="en-US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Hierarchies</a:t>
            </a:r>
          </a:p>
          <a:p>
            <a:pPr marL="704765" lvl="1" indent="-317461" defTabSz="912703">
              <a:buBlip>
                <a:blip r:embed="rId4"/>
              </a:buBlip>
            </a:pPr>
            <a:r>
              <a:rPr lang="en-US" b="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Use natural hierarchies where possible</a:t>
            </a:r>
          </a:p>
          <a:p>
            <a:pPr marL="382543" indent="-382543" defTabSz="912703">
              <a:buBlip>
                <a:blip r:embed="rId4"/>
              </a:buBlip>
            </a:pPr>
            <a:r>
              <a:rPr lang="en-US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Use many-to-many dimensions prudently</a:t>
            </a:r>
          </a:p>
          <a:p>
            <a:pPr marL="704765" lvl="1" indent="-317461" defTabSz="912703">
              <a:buBlip>
                <a:blip r:embed="rId4"/>
              </a:buBlip>
            </a:pPr>
            <a:r>
              <a:rPr lang="en-US" b="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Slower than regular dimensions, but faster than calculations</a:t>
            </a:r>
          </a:p>
          <a:p>
            <a:pPr marL="704765" lvl="1" indent="-317461" defTabSz="912703">
              <a:buBlip>
                <a:blip r:embed="rId4"/>
              </a:buBlip>
            </a:pPr>
            <a:r>
              <a:rPr lang="en-US" b="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Intermediate measure group must be “small” relative to primary measure group</a:t>
            </a:r>
          </a:p>
          <a:p>
            <a:pPr marL="704765" lvl="1" indent="-317461" defTabSz="912703">
              <a:buBlip>
                <a:blip r:embed="rId4"/>
              </a:buBlip>
            </a:pPr>
            <a:endParaRPr lang="en-US" b="0" dirty="0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529095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8" name="Rectangle 4"/>
          <p:cNvSpPr>
            <a:spLocks noGrp="1" noChangeArrowheads="1"/>
          </p:cNvSpPr>
          <p:nvPr>
            <p:ph type="title" idx="4294967295"/>
          </p:nvPr>
        </p:nvSpPr>
        <p:spPr>
          <a:xfrm>
            <a:off x="1524000" y="220664"/>
            <a:ext cx="8229600" cy="664797"/>
          </a:xfrm>
        </p:spPr>
        <p:txBody>
          <a:bodyPr/>
          <a:lstStyle/>
          <a:p>
            <a:pPr defTabSz="912703">
              <a:defRPr/>
            </a:pPr>
            <a:r>
              <a:rPr sz="2400" dirty="0"/>
              <a:t>Best Practices for Cube Design</a:t>
            </a:r>
          </a:p>
        </p:txBody>
      </p:sp>
      <p:sp>
        <p:nvSpPr>
          <p:cNvPr id="47109" name="Rectangle 5"/>
          <p:cNvSpPr>
            <a:spLocks noGrp="1" noChangeArrowheads="1"/>
          </p:cNvSpPr>
          <p:nvPr>
            <p:ph type="body" idx="4294967295"/>
          </p:nvPr>
        </p:nvSpPr>
        <p:spPr>
          <a:xfrm>
            <a:off x="1524000" y="2157111"/>
            <a:ext cx="8410575" cy="3532187"/>
          </a:xfrm>
        </p:spPr>
        <p:txBody>
          <a:bodyPr/>
          <a:lstStyle/>
          <a:p>
            <a:pPr marL="382543" indent="-382543" defTabSz="912703">
              <a:buBlip>
                <a:blip r:embed="rId3"/>
              </a:buBlip>
              <a:defRPr/>
            </a:pPr>
            <a:r>
              <a:rPr lang="en-US" dirty="0"/>
              <a:t>Measures</a:t>
            </a:r>
          </a:p>
          <a:p>
            <a:pPr marL="704765" lvl="1" indent="-317461" defTabSz="912703">
              <a:buBlip>
                <a:blip r:embed="rId3"/>
              </a:buBlip>
              <a:defRPr/>
            </a:pPr>
            <a:r>
              <a:rPr lang="en-US" b="0" dirty="0"/>
              <a:t>Use smallest numeric data type possible </a:t>
            </a:r>
          </a:p>
          <a:p>
            <a:pPr marL="704765" lvl="1" indent="-317461" defTabSz="912703">
              <a:buBlip>
                <a:blip r:embed="rId3"/>
              </a:buBlip>
              <a:defRPr/>
            </a:pPr>
            <a:r>
              <a:rPr lang="en-US" b="0" dirty="0"/>
              <a:t>Use semi-additive aggregate functions instead of MDX calculations to achieve same behavior</a:t>
            </a:r>
          </a:p>
          <a:p>
            <a:pPr marL="704765" lvl="1" indent="-317461" defTabSz="912703">
              <a:buBlip>
                <a:blip r:embed="rId3"/>
              </a:buBlip>
              <a:defRPr/>
            </a:pPr>
            <a:r>
              <a:rPr lang="en-US" b="0" dirty="0"/>
              <a:t>Put distinct count measures into separate measure group (BIDS does this automatically)</a:t>
            </a:r>
          </a:p>
          <a:p>
            <a:pPr marL="704765" lvl="1" indent="-317461" defTabSz="912703">
              <a:buBlip>
                <a:blip r:embed="rId3"/>
              </a:buBlip>
              <a:defRPr/>
            </a:pPr>
            <a:r>
              <a:rPr lang="en-US" b="0" dirty="0"/>
              <a:t>Avoid string source column for distinct count measures</a:t>
            </a:r>
          </a:p>
        </p:txBody>
      </p:sp>
    </p:spTree>
    <p:extLst>
      <p:ext uri="{BB962C8B-B14F-4D97-AF65-F5344CB8AC3E}">
        <p14:creationId xmlns:p14="http://schemas.microsoft.com/office/powerpoint/2010/main" val="2057138935"/>
      </p:ext>
    </p:extLst>
  </p:cSld>
  <p:clrMapOvr>
    <a:masterClrMapping/>
  </p:clrMapOvr>
  <p:transition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6" name="Rectangle 4"/>
          <p:cNvSpPr>
            <a:spLocks noGrp="1" noChangeArrowheads="1"/>
          </p:cNvSpPr>
          <p:nvPr>
            <p:ph type="title" idx="4294967295"/>
          </p:nvPr>
        </p:nvSpPr>
        <p:spPr>
          <a:xfrm>
            <a:off x="1524000" y="220664"/>
            <a:ext cx="8229600" cy="750887"/>
          </a:xfrm>
        </p:spPr>
        <p:txBody>
          <a:bodyPr/>
          <a:lstStyle/>
          <a:p>
            <a:pPr defTabSz="912703">
              <a:defRPr/>
            </a:pPr>
            <a:r>
              <a:rPr>
                <a:latin typeface="+mn-lt"/>
              </a:rPr>
              <a:t>Partitioning</a:t>
            </a:r>
          </a:p>
        </p:txBody>
      </p:sp>
      <p:sp>
        <p:nvSpPr>
          <p:cNvPr id="49157" name="Rectangle 5"/>
          <p:cNvSpPr>
            <a:spLocks noGrp="1" noChangeArrowheads="1"/>
          </p:cNvSpPr>
          <p:nvPr>
            <p:ph type="body" idx="4294967295"/>
          </p:nvPr>
        </p:nvSpPr>
        <p:spPr>
          <a:xfrm>
            <a:off x="1752600" y="1219201"/>
            <a:ext cx="8763000" cy="4062413"/>
          </a:xfrm>
        </p:spPr>
        <p:txBody>
          <a:bodyPr vert="horz" lIns="0" tIns="0" rIns="0" bIns="0" rtlCol="0">
            <a:noAutofit/>
          </a:bodyPr>
          <a:lstStyle/>
          <a:p>
            <a:pPr marL="382543" indent="-382543" defTabSz="912703">
              <a:buBlip>
                <a:blip r:embed="rId3"/>
              </a:buBlip>
            </a:pPr>
            <a:r>
              <a:rPr lang="en-US" dirty="0"/>
              <a:t>Mechanism to break up large cube into </a:t>
            </a:r>
            <a:br>
              <a:rPr lang="en-US" dirty="0"/>
            </a:br>
            <a:r>
              <a:rPr lang="en-US" dirty="0"/>
              <a:t>manageable chunks</a:t>
            </a:r>
          </a:p>
          <a:p>
            <a:pPr marL="382543" indent="-382543" defTabSz="912703">
              <a:buBlip>
                <a:blip r:embed="rId3"/>
              </a:buBlip>
            </a:pPr>
            <a:r>
              <a:rPr lang="en-US" dirty="0"/>
              <a:t>Partitions can be added, processed, </a:t>
            </a:r>
            <a:br>
              <a:rPr lang="en-US" dirty="0"/>
            </a:br>
            <a:r>
              <a:rPr lang="en-US" dirty="0"/>
              <a:t>deleted independently</a:t>
            </a:r>
          </a:p>
          <a:p>
            <a:pPr marL="704765" lvl="1" indent="-317461" defTabSz="912703">
              <a:buBlip>
                <a:blip r:embed="rId3"/>
              </a:buBlip>
            </a:pPr>
            <a:r>
              <a:rPr lang="en-US" b="0" dirty="0"/>
              <a:t>Update to last month’s data does not affect prior months’ partitions</a:t>
            </a:r>
          </a:p>
          <a:p>
            <a:pPr marL="704765" lvl="1" indent="-317461" defTabSz="912703">
              <a:buBlip>
                <a:blip r:embed="rId3"/>
              </a:buBlip>
            </a:pPr>
            <a:r>
              <a:rPr lang="en-US" b="0" dirty="0"/>
              <a:t>Sliding window scenario easy to implement</a:t>
            </a:r>
          </a:p>
          <a:p>
            <a:pPr lvl="2"/>
            <a:r>
              <a:rPr lang="en-US" dirty="0"/>
              <a:t>E.g. 24 month window </a:t>
            </a:r>
            <a:r>
              <a:rPr lang="en-US" dirty="0">
                <a:sym typeface="Wingdings" pitchFamily="2" charset="2"/>
              </a:rPr>
              <a:t> add June 2006 partition and delete June 2004</a:t>
            </a:r>
          </a:p>
          <a:p>
            <a:pPr marL="382543" indent="-382543" defTabSz="912703">
              <a:buBlip>
                <a:blip r:embed="rId3"/>
              </a:buBlip>
            </a:pPr>
            <a:r>
              <a:rPr lang="en-US" dirty="0"/>
              <a:t>Partitions can have different storage settings</a:t>
            </a:r>
          </a:p>
        </p:txBody>
      </p:sp>
      <p:sp>
        <p:nvSpPr>
          <p:cNvPr id="63492" name="TextBox 3"/>
          <p:cNvSpPr txBox="1">
            <a:spLocks noChangeArrowheads="1"/>
          </p:cNvSpPr>
          <p:nvPr/>
        </p:nvSpPr>
        <p:spPr bwMode="auto">
          <a:xfrm>
            <a:off x="2244726" y="5675314"/>
            <a:ext cx="81946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GB" altLang="es-419" sz="2800" b="1" i="1">
                <a:solidFill>
                  <a:srgbClr val="FFC000"/>
                </a:solidFill>
                <a:latin typeface="+mn-lt"/>
              </a:rPr>
              <a:t>Partitions require Enterprise Edition!</a:t>
            </a:r>
          </a:p>
        </p:txBody>
      </p:sp>
    </p:spTree>
    <p:extLst>
      <p:ext uri="{BB962C8B-B14F-4D97-AF65-F5344CB8AC3E}">
        <p14:creationId xmlns:p14="http://schemas.microsoft.com/office/powerpoint/2010/main" val="2652511334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8AC1A0B-ACE3-4AFC-8E42-7558485E21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1177817"/>
              </p:ext>
            </p:extLst>
          </p:nvPr>
        </p:nvGraphicFramePr>
        <p:xfrm>
          <a:off x="185615" y="879230"/>
          <a:ext cx="11566201" cy="57182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5381">
                  <a:extLst>
                    <a:ext uri="{9D8B030D-6E8A-4147-A177-3AD203B41FA5}">
                      <a16:colId xmlns:a16="http://schemas.microsoft.com/office/drawing/2014/main" val="1343261602"/>
                    </a:ext>
                  </a:extLst>
                </a:gridCol>
                <a:gridCol w="3204792">
                  <a:extLst>
                    <a:ext uri="{9D8B030D-6E8A-4147-A177-3AD203B41FA5}">
                      <a16:colId xmlns:a16="http://schemas.microsoft.com/office/drawing/2014/main" val="2241196108"/>
                    </a:ext>
                  </a:extLst>
                </a:gridCol>
                <a:gridCol w="2436448">
                  <a:extLst>
                    <a:ext uri="{9D8B030D-6E8A-4147-A177-3AD203B41FA5}">
                      <a16:colId xmlns:a16="http://schemas.microsoft.com/office/drawing/2014/main" val="153930316"/>
                    </a:ext>
                  </a:extLst>
                </a:gridCol>
                <a:gridCol w="2517321">
                  <a:extLst>
                    <a:ext uri="{9D8B030D-6E8A-4147-A177-3AD203B41FA5}">
                      <a16:colId xmlns:a16="http://schemas.microsoft.com/office/drawing/2014/main" val="1718904030"/>
                    </a:ext>
                  </a:extLst>
                </a:gridCol>
                <a:gridCol w="1942259">
                  <a:extLst>
                    <a:ext uri="{9D8B030D-6E8A-4147-A177-3AD203B41FA5}">
                      <a16:colId xmlns:a16="http://schemas.microsoft.com/office/drawing/2014/main" val="597889963"/>
                    </a:ext>
                  </a:extLst>
                </a:gridCol>
              </a:tblGrid>
              <a:tr h="388784"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 dirty="0">
                          <a:effectLst/>
                        </a:rPr>
                        <a:t>Tableau</a:t>
                      </a:r>
                      <a:endParaRPr lang="en-US" sz="1400" dirty="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 dirty="0">
                          <a:effectLst/>
                        </a:rPr>
                        <a:t>Power BI</a:t>
                      </a:r>
                      <a:endParaRPr lang="en-US" sz="1400" dirty="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 dirty="0">
                          <a:effectLst/>
                        </a:rPr>
                        <a:t>QlikView</a:t>
                      </a:r>
                      <a:endParaRPr lang="en-US" sz="1400" dirty="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 dirty="0">
                          <a:effectLst/>
                        </a:rPr>
                        <a:t>SAC</a:t>
                      </a:r>
                      <a:endParaRPr lang="en-US" sz="1400" dirty="0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620645441"/>
                  </a:ext>
                </a:extLst>
              </a:tr>
              <a:tr h="549661">
                <a:tc>
                  <a:txBody>
                    <a:bodyPr/>
                    <a:lstStyle/>
                    <a:p>
                      <a:pPr marL="0" lvl="0" indent="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effectLst/>
                        </a:rPr>
                        <a:t>About tool</a:t>
                      </a:r>
                      <a:endParaRPr lang="en-US" sz="1400" b="1" dirty="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200" dirty="0">
                          <a:effectLst/>
                        </a:rPr>
                        <a:t>Market Leader in the Visualizations</a:t>
                      </a:r>
                      <a:endParaRPr lang="en-US" dirty="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200" dirty="0">
                          <a:effectLst/>
                        </a:rPr>
                        <a:t>Self-service and data preparation tool from Microsoft</a:t>
                      </a:r>
                      <a:endParaRPr lang="en-US" dirty="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kern="1200" noProof="0" dirty="0">
                          <a:effectLst/>
                        </a:rPr>
                        <a:t>Self-service Business Intelligence, Guided data Analytics, and Data Visualization tool.</a:t>
                      </a:r>
                      <a:endParaRPr lang="en-US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200" dirty="0">
                          <a:effectLst/>
                        </a:rPr>
                        <a:t>Cloud based Analytics solution from SAP</a:t>
                      </a:r>
                      <a:endParaRPr lang="en-US" dirty="0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532249443"/>
                  </a:ext>
                </a:extLst>
              </a:tr>
              <a:tr h="710537">
                <a:tc>
                  <a:txBody>
                    <a:bodyPr/>
                    <a:lstStyle/>
                    <a:p>
                      <a:pPr marL="0" lvl="0" indent="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effectLst/>
                        </a:rPr>
                        <a:t>Features</a:t>
                      </a:r>
                      <a:endParaRPr lang="en-US" sz="1400" b="1" dirty="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200" dirty="0">
                          <a:effectLst/>
                        </a:rPr>
                        <a:t>The best features of BI Tools are Data Blending, Real Time Analysis, Collaboration of data, Translates queries to visualizations</a:t>
                      </a:r>
                      <a:endParaRPr lang="en-US" dirty="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200" dirty="0">
                          <a:effectLst/>
                        </a:rPr>
                        <a:t>NLP feature and shared workspaces</a:t>
                      </a:r>
                      <a:endParaRPr lang="en-US" dirty="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kern="1200" noProof="0" dirty="0">
                          <a:effectLst/>
                          <a:latin typeface="Verdana"/>
                        </a:rPr>
                        <a:t>Interact with dynamic apps, dashboards and analytics, </a:t>
                      </a:r>
                      <a:r>
                        <a:rPr lang="en-US" sz="1100" b="0" i="0" u="none" strike="noStrike" kern="1200" noProof="0" dirty="0">
                          <a:effectLst/>
                        </a:rPr>
                        <a:t>Natural search, </a:t>
                      </a:r>
                      <a:r>
                        <a:rPr lang="en-US" sz="1100" b="0" i="0" u="none" strike="noStrike" kern="1200" noProof="0" dirty="0">
                          <a:effectLst/>
                          <a:latin typeface="Verdana"/>
                        </a:rPr>
                        <a:t>App scripts and Workbench</a:t>
                      </a:r>
                      <a:endParaRPr lang="en-US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200" dirty="0">
                          <a:effectLst/>
                        </a:rPr>
                        <a:t>Good for Predictive Analytics, Planning and extended to digital boardroom</a:t>
                      </a:r>
                      <a:endParaRPr lang="en-US" dirty="0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847365709"/>
                  </a:ext>
                </a:extLst>
              </a:tr>
              <a:tr h="603287">
                <a:tc>
                  <a:txBody>
                    <a:bodyPr/>
                    <a:lstStyle/>
                    <a:p>
                      <a:pPr marL="0" lvl="0" indent="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effectLst/>
                        </a:rPr>
                        <a:t>USP</a:t>
                      </a:r>
                      <a:endParaRPr lang="en-US" sz="1400" b="1" dirty="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200" dirty="0">
                          <a:effectLst/>
                        </a:rPr>
                        <a:t>Best user interface, Visualizations, Connectivity</a:t>
                      </a:r>
                      <a:endParaRPr lang="en-US" dirty="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200" dirty="0">
                          <a:effectLst/>
                        </a:rPr>
                        <a:t>Custom column suggestions and run time calculated tables</a:t>
                      </a:r>
                      <a:endParaRPr lang="en-US" dirty="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200" dirty="0">
                          <a:effectLst/>
                        </a:rPr>
                        <a:t>Automatic Data association, In-memory data processing, </a:t>
                      </a:r>
                      <a:r>
                        <a:rPr lang="en-US" sz="1100" kern="1200" noProof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Unique data discovery &amp; Global search</a:t>
                      </a:r>
                      <a:endParaRPr lang="en-US" sz="11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200" dirty="0">
                          <a:effectLst/>
                        </a:rPr>
                        <a:t>What-if tree, value driven tree</a:t>
                      </a:r>
                      <a:endParaRPr lang="en-US" dirty="0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28253952"/>
                  </a:ext>
                </a:extLst>
              </a:tr>
              <a:tr h="509441">
                <a:tc>
                  <a:txBody>
                    <a:bodyPr/>
                    <a:lstStyle/>
                    <a:p>
                      <a:pPr marL="0" lvl="0" indent="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effectLst/>
                        </a:rPr>
                        <a:t>Connectivity</a:t>
                      </a:r>
                      <a:endParaRPr lang="en-US" sz="1400" b="1" dirty="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200" dirty="0">
                          <a:effectLst/>
                        </a:rPr>
                        <a:t>Large number of diverse native connectors, supports 100+ data sources</a:t>
                      </a:r>
                      <a:endParaRPr lang="en-US" dirty="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200" dirty="0">
                          <a:effectLst/>
                        </a:rPr>
                        <a:t>Best connectivity with Microsoft tools</a:t>
                      </a:r>
                      <a:endParaRPr lang="en-US" dirty="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kern="1200" noProof="0" dirty="0">
                          <a:effectLst/>
                          <a:latin typeface="Verdana"/>
                        </a:rPr>
                        <a:t>Connects to nearly any data source via OBDC, Restful API or Web Connector.</a:t>
                      </a:r>
                      <a:endParaRPr lang="en-US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200" dirty="0">
                          <a:effectLst/>
                        </a:rPr>
                        <a:t>Best connectivity with SAP Cloud platform</a:t>
                      </a:r>
                      <a:endParaRPr lang="en-US" dirty="0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284756836"/>
                  </a:ext>
                </a:extLst>
              </a:tr>
              <a:tr h="656912">
                <a:tc>
                  <a:txBody>
                    <a:bodyPr/>
                    <a:lstStyle/>
                    <a:p>
                      <a:pPr marL="0" lvl="0" indent="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effectLst/>
                        </a:rPr>
                        <a:t>HANA Access</a:t>
                      </a:r>
                      <a:endParaRPr lang="en-US" sz="1400" b="1" dirty="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200" dirty="0">
                          <a:effectLst/>
                        </a:rPr>
                        <a:t>HANA Import and Live access via ODBC</a:t>
                      </a:r>
                      <a:endParaRPr lang="en-US" dirty="0">
                        <a:effectLst/>
                      </a:endParaRPr>
                    </a:p>
                    <a:p>
                      <a:pPr marL="0" lvl="0" indent="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200" dirty="0">
                          <a:effectLst/>
                        </a:rPr>
                        <a:t>(also provides direct access to tables)</a:t>
                      </a:r>
                      <a:endParaRPr lang="en-US" dirty="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l" rtl="0" eaLnBrk="1" fontAlgn="auto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200" dirty="0">
                          <a:effectLst/>
                        </a:rPr>
                        <a:t>HANA Import and Live access via ODBC</a:t>
                      </a:r>
                      <a:endParaRPr lang="en-US" dirty="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kern="1200" noProof="0" dirty="0">
                          <a:effectLst/>
                          <a:latin typeface="Verdana"/>
                        </a:rPr>
                        <a:t>HANA Import and Live access via ODBC</a:t>
                      </a:r>
                      <a:endParaRPr lang="en-US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200" dirty="0">
                          <a:effectLst/>
                        </a:rPr>
                        <a:t>Live connection via HTTP server, Web dispatcher, direct connection SSO</a:t>
                      </a:r>
                      <a:endParaRPr lang="en-US" dirty="0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892034096"/>
                  </a:ext>
                </a:extLst>
              </a:tr>
              <a:tr h="496036">
                <a:tc>
                  <a:txBody>
                    <a:bodyPr/>
                    <a:lstStyle/>
                    <a:p>
                      <a:pPr marL="0" lvl="0" indent="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effectLst/>
                        </a:rPr>
                        <a:t>Desktop tool</a:t>
                      </a:r>
                      <a:endParaRPr lang="en-US" sz="1400" b="1" dirty="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200" dirty="0">
                          <a:effectLst/>
                        </a:rPr>
                        <a:t>Yes (Supported on Windows &amp; MAC OS)</a:t>
                      </a:r>
                      <a:endParaRPr lang="en-US" dirty="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200" dirty="0">
                          <a:effectLst/>
                        </a:rPr>
                        <a:t>Yes (Support on Windows)</a:t>
                      </a:r>
                      <a:endParaRPr lang="en-US" dirty="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kern="1200" noProof="0" dirty="0">
                          <a:effectLst/>
                          <a:latin typeface="Verdana"/>
                        </a:rPr>
                        <a:t>Yes (Supported on Windows &amp; MAC OS)</a:t>
                      </a:r>
                      <a:endParaRPr lang="en-US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200" dirty="0">
                          <a:effectLst/>
                        </a:rPr>
                        <a:t>No Desktop client</a:t>
                      </a:r>
                      <a:endParaRPr lang="en-US" dirty="0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439269083"/>
                  </a:ext>
                </a:extLst>
              </a:tr>
              <a:tr h="630100">
                <a:tc>
                  <a:txBody>
                    <a:bodyPr/>
                    <a:lstStyle/>
                    <a:p>
                      <a:pPr marL="0" lvl="0" indent="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effectLst/>
                        </a:rPr>
                        <a:t>Security</a:t>
                      </a:r>
                      <a:endParaRPr lang="en-US" sz="1400" b="1" dirty="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200" dirty="0">
                          <a:effectLst/>
                        </a:rPr>
                        <a:t>BI Tools managed user authentication. SAML (SAP HANA) and Kerberos (SAP BW) SSO supported</a:t>
                      </a:r>
                      <a:endParaRPr lang="en-US" dirty="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200" dirty="0">
                          <a:effectLst/>
                        </a:rPr>
                        <a:t>User accounts linked to office365 (multiple auth. Mode)</a:t>
                      </a:r>
                      <a:endParaRPr lang="en-US" dirty="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l" rtl="0" eaLnBrk="1" fontAlgn="auto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200" dirty="0">
                          <a:effectLst/>
                        </a:rPr>
                        <a:t>Authentication – Integrated windows, HTTP header, Qlik customer directory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l" rtl="0" eaLnBrk="1" fontAlgn="auto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200" dirty="0">
                          <a:effectLst/>
                        </a:rPr>
                        <a:t>Role based security in SAC and supports SAML SSO</a:t>
                      </a:r>
                      <a:endParaRPr lang="en-US" dirty="0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637902766"/>
                  </a:ext>
                </a:extLst>
              </a:tr>
              <a:tr h="898227">
                <a:tc>
                  <a:txBody>
                    <a:bodyPr/>
                    <a:lstStyle/>
                    <a:p>
                      <a:pPr marL="0" lvl="0" indent="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effectLst/>
                        </a:rPr>
                        <a:t>Licensing cost</a:t>
                      </a:r>
                      <a:endParaRPr lang="en-US" sz="1400" b="1" dirty="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200" dirty="0">
                          <a:effectLst/>
                        </a:rPr>
                        <a:t>Flexible pricing</a:t>
                      </a:r>
                      <a:endParaRPr lang="en-US" dirty="0">
                        <a:effectLst/>
                      </a:endParaRPr>
                    </a:p>
                    <a:p>
                      <a:pPr marL="0" lvl="0" indent="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200" dirty="0">
                          <a:effectLst/>
                        </a:rPr>
                        <a:t>BI Tools desktop professional-$70 user/month</a:t>
                      </a:r>
                      <a:endParaRPr lang="en-US" dirty="0">
                        <a:effectLst/>
                      </a:endParaRPr>
                    </a:p>
                    <a:p>
                      <a:pPr marL="0" marR="0" lvl="0" indent="0" algn="l" rtl="0" eaLnBrk="1" fontAlgn="auto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200" dirty="0">
                          <a:effectLst/>
                        </a:rPr>
                        <a:t>BI Tools server-$35/user/month</a:t>
                      </a:r>
                      <a:endParaRPr lang="en-US" dirty="0">
                        <a:effectLst/>
                      </a:endParaRPr>
                    </a:p>
                    <a:p>
                      <a:pPr marL="0" marR="0" lvl="0" indent="0" algn="l" rtl="0" eaLnBrk="1" fontAlgn="auto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200" dirty="0">
                          <a:effectLst/>
                        </a:rPr>
                        <a:t>BI Tools online-$42/user/month</a:t>
                      </a:r>
                      <a:endParaRPr lang="en-US" dirty="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200" dirty="0">
                          <a:effectLst/>
                        </a:rPr>
                        <a:t>Basic is free with office365</a:t>
                      </a:r>
                      <a:endParaRPr lang="en-US" dirty="0">
                        <a:effectLst/>
                      </a:endParaRPr>
                    </a:p>
                    <a:p>
                      <a:pPr marL="0" lvl="0" indent="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200" dirty="0">
                          <a:effectLst/>
                        </a:rPr>
                        <a:t>Pro-$9.99/user/month</a:t>
                      </a:r>
                      <a:endParaRPr lang="en-US" dirty="0">
                        <a:effectLst/>
                      </a:endParaRPr>
                    </a:p>
                    <a:p>
                      <a:pPr marL="0" lvl="0" indent="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200" dirty="0">
                          <a:effectLst/>
                        </a:rPr>
                        <a:t>Premium-$4995/node/month</a:t>
                      </a:r>
                      <a:endParaRPr lang="en-US" dirty="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kern="1200" noProof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Personal Edition– Free</a:t>
                      </a:r>
                      <a:endParaRPr lang="en-US" sz="11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kern="1200" noProof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Named User– $1,395/user</a:t>
                      </a:r>
                      <a:endParaRPr lang="en-US" sz="11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kern="1200" noProof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Document– $360/user/document</a:t>
                      </a:r>
                      <a:endParaRPr lang="en-US" sz="1100" kern="1200" dirty="0" err="1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kern="1200" noProof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Concurrent License – $15,495/concurrent user</a:t>
                      </a:r>
                      <a:endParaRPr lang="en-US" sz="11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Server </a:t>
                      </a:r>
                      <a:r>
                        <a:rPr lang="en-US" sz="1100" kern="1200" noProof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Enterprise Edition– $36,150/Server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l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200" dirty="0">
                          <a:effectLst/>
                        </a:rPr>
                        <a:t>SAC for BI– $24.00/user/month</a:t>
                      </a:r>
                      <a:endParaRPr lang="en-US" dirty="0">
                        <a:effectLst/>
                      </a:endParaRPr>
                    </a:p>
                    <a:p>
                      <a:pPr marL="0" marR="0" lvl="0" indent="0" algn="l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200" dirty="0">
                          <a:effectLst/>
                        </a:rPr>
                        <a:t>SAC for Planning – starts at $157.00/user/month</a:t>
                      </a:r>
                      <a:endParaRPr lang="en-US" dirty="0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802061485"/>
                  </a:ext>
                </a:extLst>
              </a:tr>
            </a:tbl>
          </a:graphicData>
        </a:graphic>
      </p:graphicFrame>
      <p:sp>
        <p:nvSpPr>
          <p:cNvPr id="6" name="Title 2">
            <a:extLst>
              <a:ext uri="{FF2B5EF4-FFF2-40B4-BE49-F238E27FC236}">
                <a16:creationId xmlns:a16="http://schemas.microsoft.com/office/drawing/2014/main" id="{322B6335-97F4-4347-BA16-EB68366F5D44}"/>
              </a:ext>
            </a:extLst>
          </p:cNvPr>
          <p:cNvSpPr txBox="1">
            <a:spLocks/>
          </p:cNvSpPr>
          <p:nvPr/>
        </p:nvSpPr>
        <p:spPr bwMode="gray">
          <a:xfrm>
            <a:off x="403912" y="396783"/>
            <a:ext cx="11252200" cy="30301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219170" rtl="0" eaLnBrk="1" latinLnBrk="0" hangingPunct="1"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>
                <a:solidFill>
                  <a:schemeClr val="accent4"/>
                </a:solidFill>
              </a:rPr>
              <a:t>Comparison with other Visualization Tools</a:t>
            </a:r>
            <a:br>
              <a:rPr lang="en-US"/>
            </a:br>
            <a:endParaRPr lang="en-GB" b="1">
              <a:solidFill>
                <a:srgbClr val="01216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5193215"/>
      </p:ext>
    </p:extLst>
  </p:cSld>
  <p:clrMapOvr>
    <a:masterClrMapping/>
  </p:clrMapOvr>
  <p:transition>
    <p:fade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6" name="Rectangle 6"/>
          <p:cNvSpPr>
            <a:spLocks noGrp="1" noChangeArrowheads="1"/>
          </p:cNvSpPr>
          <p:nvPr>
            <p:ph type="title" idx="4294967295"/>
          </p:nvPr>
        </p:nvSpPr>
        <p:spPr>
          <a:xfrm>
            <a:off x="1524000" y="220664"/>
            <a:ext cx="8229600" cy="750887"/>
          </a:xfrm>
        </p:spPr>
        <p:txBody>
          <a:bodyPr/>
          <a:lstStyle/>
          <a:p>
            <a:pPr defTabSz="912703">
              <a:defRPr/>
            </a:pPr>
            <a:r>
              <a:rPr dirty="0"/>
              <a:t>Benefits of Partitioning</a:t>
            </a:r>
          </a:p>
        </p:txBody>
      </p:sp>
      <p:sp>
        <p:nvSpPr>
          <p:cNvPr id="51207" name="Rectangle 7"/>
          <p:cNvSpPr>
            <a:spLocks noGrp="1" noChangeArrowheads="1"/>
          </p:cNvSpPr>
          <p:nvPr>
            <p:ph type="body" idx="4294967295"/>
          </p:nvPr>
        </p:nvSpPr>
        <p:spPr>
          <a:xfrm>
            <a:off x="1828801" y="1066801"/>
            <a:ext cx="8410575" cy="5300663"/>
          </a:xfrm>
        </p:spPr>
        <p:txBody>
          <a:bodyPr vert="horz" lIns="0" tIns="0" rIns="0" bIns="0" rtlCol="0">
            <a:noAutofit/>
          </a:bodyPr>
          <a:lstStyle/>
          <a:p>
            <a:pPr marL="382543" indent="-382543" defTabSz="912703">
              <a:buBlip>
                <a:blip r:embed="rId3"/>
              </a:buBlip>
            </a:pPr>
            <a:r>
              <a:rPr lang="en-US" dirty="0"/>
              <a:t>Partitions can be processed and queried </a:t>
            </a:r>
            <a:br>
              <a:rPr lang="en-US" dirty="0"/>
            </a:br>
            <a:r>
              <a:rPr lang="en-US" dirty="0"/>
              <a:t>in parallel</a:t>
            </a:r>
          </a:p>
          <a:p>
            <a:pPr marL="704765" lvl="1" indent="-317461" defTabSz="912703">
              <a:buBlip>
                <a:blip r:embed="rId3"/>
              </a:buBlip>
            </a:pPr>
            <a:r>
              <a:rPr lang="en-US" b="0" dirty="0"/>
              <a:t>Better utilization of server resources</a:t>
            </a:r>
          </a:p>
          <a:p>
            <a:pPr marL="704765" lvl="1" indent="-317461" defTabSz="912703">
              <a:buBlip>
                <a:blip r:embed="rId3"/>
              </a:buBlip>
            </a:pPr>
            <a:r>
              <a:rPr lang="en-US" b="0" dirty="0"/>
              <a:t>Reduced data warehouse load times</a:t>
            </a:r>
          </a:p>
          <a:p>
            <a:pPr marL="382543" indent="-382543" defTabSz="912703">
              <a:buBlip>
                <a:blip r:embed="rId3"/>
              </a:buBlip>
            </a:pPr>
            <a:r>
              <a:rPr lang="en-US" dirty="0"/>
              <a:t>Queries are isolated to relevant partitions </a:t>
            </a:r>
            <a:r>
              <a:rPr lang="en-US" dirty="0">
                <a:sym typeface="Wingdings" pitchFamily="2" charset="2"/>
              </a:rPr>
              <a:t> less data to scan</a:t>
            </a:r>
          </a:p>
          <a:p>
            <a:pPr marL="704765" lvl="1" indent="-317461" defTabSz="912703">
              <a:buBlip>
                <a:blip r:embed="rId3"/>
              </a:buBlip>
            </a:pPr>
            <a:r>
              <a:rPr lang="en-US" b="0" dirty="0"/>
              <a:t>SELECT  … FROM …  WHERE  [Time].[Year].[2006]</a:t>
            </a:r>
          </a:p>
          <a:p>
            <a:pPr marL="704765" lvl="1" indent="-317461" defTabSz="912703">
              <a:buBlip>
                <a:blip r:embed="rId3"/>
              </a:buBlip>
            </a:pPr>
            <a:r>
              <a:rPr lang="en-US" b="0" dirty="0">
                <a:sym typeface="Wingdings" pitchFamily="2" charset="2"/>
              </a:rPr>
              <a:t>Queries only 2006 partitions</a:t>
            </a:r>
            <a:endParaRPr lang="en-US" b="0" dirty="0"/>
          </a:p>
          <a:p>
            <a:pPr marL="382543" indent="-382543" defTabSz="912703">
              <a:buBlip>
                <a:blip r:embed="rId3"/>
              </a:buBlip>
            </a:pPr>
            <a:r>
              <a:rPr lang="en-US" dirty="0"/>
              <a:t>Bottom line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/>
              <a:t>partitions enable:</a:t>
            </a:r>
          </a:p>
          <a:p>
            <a:pPr marL="704765" lvl="1" indent="-317461" defTabSz="912703">
              <a:buBlip>
                <a:blip r:embed="rId3"/>
              </a:buBlip>
            </a:pPr>
            <a:r>
              <a:rPr lang="en-US" b="0" dirty="0"/>
              <a:t>Manageability</a:t>
            </a:r>
          </a:p>
          <a:p>
            <a:pPr marL="704765" lvl="1" indent="-317461" defTabSz="912703">
              <a:buBlip>
                <a:blip r:embed="rId3"/>
              </a:buBlip>
            </a:pPr>
            <a:r>
              <a:rPr lang="en-US" b="0" dirty="0"/>
              <a:t>Performance</a:t>
            </a:r>
          </a:p>
          <a:p>
            <a:pPr marL="704765" lvl="1" indent="-317461" defTabSz="912703">
              <a:buBlip>
                <a:blip r:embed="rId3"/>
              </a:buBlip>
            </a:pPr>
            <a:r>
              <a:rPr lang="en-US" b="0" dirty="0"/>
              <a:t>Scalability</a:t>
            </a:r>
          </a:p>
        </p:txBody>
      </p:sp>
    </p:spTree>
    <p:extLst>
      <p:ext uri="{BB962C8B-B14F-4D97-AF65-F5344CB8AC3E}">
        <p14:creationId xmlns:p14="http://schemas.microsoft.com/office/powerpoint/2010/main" val="3656250960"/>
      </p:ext>
    </p:extLst>
  </p:cSld>
  <p:clrMapOvr>
    <a:masterClrMapping/>
  </p:clrMapOvr>
  <p:transition>
    <p:fad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8" name="Rectangle 4"/>
          <p:cNvSpPr>
            <a:spLocks noGrp="1" noChangeArrowheads="1"/>
          </p:cNvSpPr>
          <p:nvPr>
            <p:ph type="title" idx="4294967295"/>
          </p:nvPr>
        </p:nvSpPr>
        <p:spPr>
          <a:xfrm>
            <a:off x="1524000" y="220664"/>
            <a:ext cx="8229600" cy="664797"/>
          </a:xfrm>
        </p:spPr>
        <p:txBody>
          <a:bodyPr vert="horz" lIns="0" tIns="0" rIns="0" bIns="0" rtlCol="0" anchor="t" anchorCtr="0">
            <a:noAutofit/>
          </a:bodyPr>
          <a:lstStyle/>
          <a:p>
            <a:pPr defTabSz="912703"/>
            <a:r>
              <a:rPr dirty="0"/>
              <a:t>Best Practices for Partitioning</a:t>
            </a:r>
          </a:p>
        </p:txBody>
      </p:sp>
      <p:sp>
        <p:nvSpPr>
          <p:cNvPr id="52229" name="Rectangle 5"/>
          <p:cNvSpPr>
            <a:spLocks noGrp="1" noChangeArrowheads="1"/>
          </p:cNvSpPr>
          <p:nvPr>
            <p:ph type="body" idx="4294967295"/>
          </p:nvPr>
        </p:nvSpPr>
        <p:spPr>
          <a:xfrm>
            <a:off x="1800226" y="1295400"/>
            <a:ext cx="8410575" cy="5392738"/>
          </a:xfrm>
        </p:spPr>
        <p:txBody>
          <a:bodyPr vert="horz" lIns="0" tIns="0" rIns="0" bIns="0" rtlCol="0">
            <a:noAutofit/>
          </a:bodyPr>
          <a:lstStyle/>
          <a:p>
            <a:pPr marL="382543" indent="-382543" defTabSz="912703">
              <a:buBlip>
                <a:blip r:embed="rId3"/>
              </a:buBlip>
            </a:pPr>
            <a:r>
              <a:rPr lang="en-US" dirty="0"/>
              <a:t>No more than 20M rows per partition</a:t>
            </a:r>
          </a:p>
          <a:p>
            <a:pPr marL="382543" indent="-382543" defTabSz="912703">
              <a:buBlip>
                <a:blip r:embed="rId3"/>
              </a:buBlip>
            </a:pPr>
            <a:r>
              <a:rPr lang="en-US" dirty="0"/>
              <a:t>Specify partition slice</a:t>
            </a:r>
          </a:p>
          <a:p>
            <a:pPr marL="704765" lvl="1" indent="-317461" defTabSz="912703">
              <a:buBlip>
                <a:blip r:embed="rId3"/>
              </a:buBlip>
            </a:pPr>
            <a:r>
              <a:rPr lang="en-US" b="0" dirty="0"/>
              <a:t>Optional for MOLAP – server auto-detects the slice and validates against user specified slice (if any)</a:t>
            </a:r>
          </a:p>
          <a:p>
            <a:pPr marL="704765" lvl="1" indent="-317461" defTabSz="912703">
              <a:buBlip>
                <a:blip r:embed="rId3"/>
              </a:buBlip>
            </a:pPr>
            <a:r>
              <a:rPr lang="en-US" b="0" dirty="0"/>
              <a:t>Must be specified for ROLAP</a:t>
            </a:r>
          </a:p>
          <a:p>
            <a:pPr marL="382543" indent="-382543" defTabSz="912703">
              <a:buBlip>
                <a:blip r:embed="rId3"/>
              </a:buBlip>
            </a:pPr>
            <a:r>
              <a:rPr lang="en-US" dirty="0"/>
              <a:t>Manage storage settings by usage patterns</a:t>
            </a:r>
          </a:p>
          <a:p>
            <a:pPr marL="704765" lvl="1" indent="-317461" defTabSz="912703">
              <a:buBlip>
                <a:blip r:embed="rId3"/>
              </a:buBlip>
            </a:pPr>
            <a:r>
              <a:rPr lang="en-US" b="0" dirty="0"/>
              <a:t>Frequently queried </a:t>
            </a:r>
            <a:r>
              <a:rPr lang="en-US" b="0" dirty="0">
                <a:sym typeface="Wingdings" pitchFamily="2" charset="2"/>
              </a:rPr>
              <a:t> MOLAP with lots of </a:t>
            </a:r>
            <a:r>
              <a:rPr lang="en-US" b="0" dirty="0" err="1">
                <a:sym typeface="Wingdings" pitchFamily="2" charset="2"/>
              </a:rPr>
              <a:t>aggs</a:t>
            </a:r>
            <a:endParaRPr lang="en-US" b="0" dirty="0">
              <a:sym typeface="Wingdings" pitchFamily="2" charset="2"/>
            </a:endParaRPr>
          </a:p>
          <a:p>
            <a:pPr marL="704765" lvl="1" indent="-317461" defTabSz="912703">
              <a:buBlip>
                <a:blip r:embed="rId3"/>
              </a:buBlip>
            </a:pPr>
            <a:r>
              <a:rPr lang="en-US" b="0" dirty="0">
                <a:sym typeface="Wingdings" pitchFamily="2" charset="2"/>
              </a:rPr>
              <a:t>Periodically queried  MOLAP with less or no </a:t>
            </a:r>
            <a:r>
              <a:rPr lang="en-US" b="0" dirty="0" err="1">
                <a:sym typeface="Wingdings" pitchFamily="2" charset="2"/>
              </a:rPr>
              <a:t>aggs</a:t>
            </a:r>
            <a:endParaRPr lang="en-US" b="0" dirty="0">
              <a:sym typeface="Wingdings" pitchFamily="2" charset="2"/>
            </a:endParaRPr>
          </a:p>
          <a:p>
            <a:pPr marL="704765" lvl="1" indent="-317461" defTabSz="912703">
              <a:buBlip>
                <a:blip r:embed="rId3"/>
              </a:buBlip>
            </a:pPr>
            <a:r>
              <a:rPr lang="en-US" b="0" dirty="0">
                <a:sym typeface="Wingdings" pitchFamily="2" charset="2"/>
              </a:rPr>
              <a:t>Historical  ROLAP with no </a:t>
            </a:r>
            <a:r>
              <a:rPr lang="en-US" b="0" dirty="0" err="1">
                <a:sym typeface="Wingdings" pitchFamily="2" charset="2"/>
              </a:rPr>
              <a:t>aggs</a:t>
            </a:r>
            <a:endParaRPr lang="en-US" b="0" dirty="0">
              <a:sym typeface="Wingdings" pitchFamily="2" charset="2"/>
            </a:endParaRPr>
          </a:p>
          <a:p>
            <a:pPr marL="382543" indent="-382543" defTabSz="912703">
              <a:buBlip>
                <a:blip r:embed="rId3"/>
              </a:buBlip>
            </a:pPr>
            <a:r>
              <a:rPr lang="en-US" dirty="0">
                <a:sym typeface="Wingdings" pitchFamily="2" charset="2"/>
              </a:rPr>
              <a:t>Alternate disk drive - u</a:t>
            </a:r>
            <a:r>
              <a:rPr lang="en-US" dirty="0"/>
              <a:t>se multiple controllers to avoid I/O contention</a:t>
            </a:r>
            <a:endParaRPr lang="en-US" dirty="0">
              <a:sym typeface="Wingdings" pitchFamily="2" charset="2"/>
            </a:endParaRPr>
          </a:p>
          <a:p>
            <a:pPr marL="382543" indent="-382543" defTabSz="912703">
              <a:buBlip>
                <a:blip r:embed="rId3"/>
              </a:buBlip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9901793"/>
      </p:ext>
    </p:extLst>
  </p:cSld>
  <p:clrMapOvr>
    <a:masterClrMapping/>
  </p:clrMapOvr>
  <p:transition>
    <p:fad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6" name="Rectangle 4"/>
          <p:cNvSpPr>
            <a:spLocks noGrp="1" noChangeArrowheads="1"/>
          </p:cNvSpPr>
          <p:nvPr>
            <p:ph type="title" idx="4294967295"/>
          </p:nvPr>
        </p:nvSpPr>
        <p:spPr>
          <a:xfrm>
            <a:off x="1524000" y="304801"/>
            <a:ext cx="8229600" cy="664797"/>
          </a:xfrm>
        </p:spPr>
        <p:txBody>
          <a:bodyPr vert="horz" lIns="0" tIns="0" rIns="0" bIns="0" rtlCol="0" anchor="t" anchorCtr="0">
            <a:noAutofit/>
          </a:bodyPr>
          <a:lstStyle/>
          <a:p>
            <a:pPr defTabSz="912703"/>
            <a:r>
              <a:rPr dirty="0"/>
              <a:t>Best Practices for Aggregations</a:t>
            </a:r>
          </a:p>
        </p:txBody>
      </p:sp>
      <p:sp>
        <p:nvSpPr>
          <p:cNvPr id="64517" name="Rectangle 5"/>
          <p:cNvSpPr>
            <a:spLocks noGrp="1" noChangeArrowheads="1"/>
          </p:cNvSpPr>
          <p:nvPr>
            <p:ph type="body" idx="4294967295"/>
          </p:nvPr>
        </p:nvSpPr>
        <p:spPr>
          <a:xfrm>
            <a:off x="2257426" y="1417638"/>
            <a:ext cx="8410575" cy="4940300"/>
          </a:xfrm>
        </p:spPr>
        <p:txBody>
          <a:bodyPr/>
          <a:lstStyle/>
          <a:p>
            <a:pPr marL="382543" indent="-382543" defTabSz="912703">
              <a:buBlip>
                <a:blip r:embed="rId3"/>
              </a:buBlip>
              <a:defRPr/>
            </a:pPr>
            <a:r>
              <a:rPr lang="en-US"/>
              <a:t>Define all possible attribute relationships</a:t>
            </a:r>
          </a:p>
          <a:p>
            <a:pPr marL="382543" indent="-382543" defTabSz="912703">
              <a:buBlip>
                <a:blip r:embed="rId3"/>
              </a:buBlip>
              <a:defRPr/>
            </a:pPr>
            <a:r>
              <a:rPr lang="en-US"/>
              <a:t>Set accurate attribute member counts and fact table counts</a:t>
            </a:r>
          </a:p>
          <a:p>
            <a:pPr marL="382543" indent="-382543" defTabSz="912703">
              <a:buBlip>
                <a:blip r:embed="rId3"/>
              </a:buBlip>
              <a:defRPr/>
            </a:pPr>
            <a:r>
              <a:rPr lang="en-US"/>
              <a:t>Set AggregationUsage to guide agg designer</a:t>
            </a:r>
          </a:p>
          <a:p>
            <a:pPr marL="704765" lvl="1" indent="-317461" defTabSz="912703">
              <a:buBlip>
                <a:blip r:embed="rId3"/>
              </a:buBlip>
              <a:defRPr/>
            </a:pPr>
            <a:r>
              <a:rPr lang="en-US"/>
              <a:t>Set rarely queried attributes to None</a:t>
            </a:r>
          </a:p>
          <a:p>
            <a:pPr marL="704765" lvl="1" indent="-317461" defTabSz="912703">
              <a:buBlip>
                <a:blip r:embed="rId3"/>
              </a:buBlip>
              <a:defRPr/>
            </a:pPr>
            <a:r>
              <a:rPr lang="en-US"/>
              <a:t>Set commonly queried attributes to Unrestricted</a:t>
            </a:r>
          </a:p>
          <a:p>
            <a:pPr marL="382543" indent="-382543" defTabSz="912703">
              <a:buBlip>
                <a:blip r:embed="rId3"/>
              </a:buBlip>
              <a:defRPr/>
            </a:pPr>
            <a:r>
              <a:rPr lang="en-US"/>
              <a:t>Do not build too many aggregations</a:t>
            </a:r>
          </a:p>
          <a:p>
            <a:pPr marL="704765" lvl="1" indent="-317461" defTabSz="912703">
              <a:buBlip>
                <a:blip r:embed="rId3"/>
              </a:buBlip>
              <a:defRPr/>
            </a:pPr>
            <a:r>
              <a:rPr lang="en-US"/>
              <a:t>In the 100s, not 1000s!</a:t>
            </a:r>
          </a:p>
          <a:p>
            <a:pPr marL="382543" indent="-382543" defTabSz="912703">
              <a:buBlip>
                <a:blip r:embed="rId3"/>
              </a:buBlip>
              <a:defRPr/>
            </a:pPr>
            <a:r>
              <a:rPr lang="en-US"/>
              <a:t>Do not build aggregations larger than 30% of fact table size (agg design algorithm doesn’t)</a:t>
            </a:r>
          </a:p>
        </p:txBody>
      </p:sp>
    </p:spTree>
    <p:extLst>
      <p:ext uri="{BB962C8B-B14F-4D97-AF65-F5344CB8AC3E}">
        <p14:creationId xmlns:p14="http://schemas.microsoft.com/office/powerpoint/2010/main" val="3268443085"/>
      </p:ext>
    </p:extLst>
  </p:cSld>
  <p:clrMapOvr>
    <a:masterClrMapping/>
  </p:clrMapOvr>
  <p:transition>
    <p:fad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40" name="Rectangle 4"/>
          <p:cNvSpPr>
            <a:spLocks noGrp="1" noChangeArrowheads="1"/>
          </p:cNvSpPr>
          <p:nvPr>
            <p:ph type="title" idx="4294967295"/>
          </p:nvPr>
        </p:nvSpPr>
        <p:spPr>
          <a:xfrm>
            <a:off x="1524000" y="220664"/>
            <a:ext cx="8229600" cy="664797"/>
          </a:xfrm>
        </p:spPr>
        <p:txBody>
          <a:bodyPr vert="horz" lIns="0" tIns="0" rIns="0" bIns="0" rtlCol="0" anchor="t" anchorCtr="0">
            <a:noAutofit/>
          </a:bodyPr>
          <a:lstStyle/>
          <a:p>
            <a:pPr defTabSz="912703"/>
            <a:r>
              <a:rPr dirty="0"/>
              <a:t>Best Practices for Aggregations</a:t>
            </a:r>
          </a:p>
        </p:txBody>
      </p:sp>
      <p:sp>
        <p:nvSpPr>
          <p:cNvPr id="65541" name="Rectangle 5"/>
          <p:cNvSpPr>
            <a:spLocks noGrp="1" noChangeArrowheads="1"/>
          </p:cNvSpPr>
          <p:nvPr>
            <p:ph type="body" idx="4294967295"/>
          </p:nvPr>
        </p:nvSpPr>
        <p:spPr>
          <a:xfrm>
            <a:off x="1828801" y="1401764"/>
            <a:ext cx="8410575" cy="5456237"/>
          </a:xfrm>
        </p:spPr>
        <p:txBody>
          <a:bodyPr/>
          <a:lstStyle/>
          <a:p>
            <a:pPr marL="382543" indent="-382543" defTabSz="912703">
              <a:buBlip>
                <a:blip r:embed="rId3"/>
              </a:buBlip>
              <a:defRPr/>
            </a:pPr>
            <a:r>
              <a:rPr lang="en-US" dirty="0"/>
              <a:t>Aggregation design cycle</a:t>
            </a:r>
          </a:p>
          <a:p>
            <a:pPr marL="704765" lvl="1" indent="-317461" defTabSz="912703">
              <a:buBlip>
                <a:blip r:embed="rId3"/>
              </a:buBlip>
              <a:defRPr/>
            </a:pPr>
            <a:r>
              <a:rPr lang="en-US" dirty="0"/>
              <a:t>Use Storage Design Wizard (~20% </a:t>
            </a:r>
            <a:r>
              <a:rPr lang="en-US" dirty="0" err="1"/>
              <a:t>perf</a:t>
            </a:r>
            <a:r>
              <a:rPr lang="en-US" dirty="0"/>
              <a:t> gain) to design initial set of aggregations</a:t>
            </a:r>
          </a:p>
          <a:p>
            <a:pPr marL="704765" lvl="1" indent="-317461" defTabSz="912703">
              <a:buBlip>
                <a:blip r:embed="rId3"/>
              </a:buBlip>
              <a:defRPr/>
            </a:pPr>
            <a:r>
              <a:rPr lang="en-US" dirty="0"/>
              <a:t>Enable query log and run pilot workload (beta test  with limited set of users)</a:t>
            </a:r>
          </a:p>
          <a:p>
            <a:pPr marL="704765" lvl="1" indent="-317461" defTabSz="912703">
              <a:buBlip>
                <a:blip r:embed="rId3"/>
              </a:buBlip>
              <a:defRPr/>
            </a:pPr>
            <a:r>
              <a:rPr lang="en-US" dirty="0"/>
              <a:t>Use Usage Based Optimization (UBO) Wizard to refine aggregations</a:t>
            </a:r>
          </a:p>
          <a:p>
            <a:pPr marL="704765" lvl="1" indent="-317461" defTabSz="912703">
              <a:buBlip>
                <a:blip r:embed="rId3"/>
              </a:buBlip>
              <a:defRPr/>
            </a:pPr>
            <a:r>
              <a:rPr lang="en-US" dirty="0"/>
              <a:t>Use larger </a:t>
            </a:r>
            <a:r>
              <a:rPr lang="en-US" dirty="0" err="1"/>
              <a:t>perf</a:t>
            </a:r>
            <a:r>
              <a:rPr lang="en-US" dirty="0"/>
              <a:t> gain (70-80%)</a:t>
            </a:r>
          </a:p>
          <a:p>
            <a:pPr marL="704765" lvl="1" indent="-317461" defTabSz="912703">
              <a:buBlip>
                <a:blip r:embed="rId3"/>
              </a:buBlip>
              <a:defRPr/>
            </a:pPr>
            <a:r>
              <a:rPr lang="en-US" dirty="0"/>
              <a:t>Reprocess partitions for new aggregations to </a:t>
            </a:r>
            <a:br>
              <a:rPr lang="en-US" dirty="0"/>
            </a:br>
            <a:r>
              <a:rPr lang="en-US" dirty="0"/>
              <a:t>take effect</a:t>
            </a:r>
          </a:p>
          <a:p>
            <a:pPr marL="704765" lvl="1" indent="-317461" defTabSz="912703">
              <a:buBlip>
                <a:blip r:embed="rId3"/>
              </a:buBlip>
              <a:defRPr/>
            </a:pPr>
            <a:r>
              <a:rPr lang="en-US" dirty="0"/>
              <a:t>Periodically use UBO to refine aggregations</a:t>
            </a:r>
          </a:p>
          <a:p>
            <a:pPr marL="382543" indent="-382543" defTabSz="912703">
              <a:buBlip>
                <a:blip r:embed="rId3"/>
              </a:buBlip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383114"/>
      </p:ext>
    </p:extLst>
  </p:cSld>
  <p:clrMapOvr>
    <a:masterClrMapping/>
  </p:clrMapOvr>
  <p:transition>
    <p:fad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4294967295"/>
          <p:cNvSpPr>
            <a:spLocks noGrp="1" noChangeArrowheads="1"/>
          </p:cNvSpPr>
          <p:nvPr>
            <p:ph type="title" idx="4294967295"/>
          </p:nvPr>
        </p:nvSpPr>
        <p:spPr>
          <a:xfrm>
            <a:off x="1524000" y="220664"/>
            <a:ext cx="8229600" cy="750887"/>
          </a:xfrm>
        </p:spPr>
        <p:txBody>
          <a:bodyPr/>
          <a:lstStyle/>
          <a:p>
            <a:pPr defTabSz="912703">
              <a:defRPr/>
            </a:pPr>
            <a:r>
              <a:rPr>
                <a:effectLst>
                  <a:outerShdw blurRad="38100" dist="38100" dir="2700000" algn="tl">
                    <a:srgbClr val="000000"/>
                  </a:outerShdw>
                </a:effectLst>
              </a:rPr>
              <a:t>Agenda</a:t>
            </a:r>
          </a:p>
        </p:txBody>
      </p:sp>
      <p:sp>
        <p:nvSpPr>
          <p:cNvPr id="29" name="Shape 4294967295"/>
          <p:cNvSpPr>
            <a:spLocks noGrp="1" noChangeArrowheads="1"/>
          </p:cNvSpPr>
          <p:nvPr>
            <p:ph type="body" idx="4294967295"/>
          </p:nvPr>
        </p:nvSpPr>
        <p:spPr>
          <a:xfrm>
            <a:off x="2257426" y="1417638"/>
            <a:ext cx="8410575" cy="3186112"/>
          </a:xfrm>
        </p:spPr>
        <p:txBody>
          <a:bodyPr/>
          <a:lstStyle/>
          <a:p>
            <a:pPr marL="382543" indent="-382543" defTabSz="912703">
              <a:defRPr/>
            </a:pPr>
            <a:r>
              <a:rPr lang="en-US" dirty="0">
                <a:solidFill>
                  <a:srgbClr val="6C6C6C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Server architecture and UDM Basics</a:t>
            </a:r>
          </a:p>
          <a:p>
            <a:pPr marL="382543" indent="-382543" defTabSz="912703">
              <a:defRPr/>
            </a:pPr>
            <a:r>
              <a:rPr lang="en-US" dirty="0">
                <a:solidFill>
                  <a:srgbClr val="6C6C6C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Optimizing the cube design</a:t>
            </a:r>
          </a:p>
          <a:p>
            <a:pPr marL="382543" indent="-382543" defTabSz="912703">
              <a:defRPr/>
            </a:pPr>
            <a:r>
              <a:rPr lang="en-US" dirty="0">
                <a:solidFill>
                  <a:srgbClr val="6C6C6C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Partitioning and Aggregations</a:t>
            </a:r>
            <a:endParaRPr lang="en-US" dirty="0"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 marL="382543" indent="-382543" defTabSz="912703">
              <a:defRPr/>
            </a:pPr>
            <a:r>
              <a:rPr lang="en-US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Processing</a:t>
            </a:r>
          </a:p>
          <a:p>
            <a:pPr marL="382543" indent="-382543" defTabSz="912703">
              <a:defRPr/>
            </a:pPr>
            <a:r>
              <a:rPr lang="en-US" dirty="0">
                <a:solidFill>
                  <a:srgbClr val="6C6C6C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Queries and calculations</a:t>
            </a:r>
          </a:p>
          <a:p>
            <a:pPr marL="382543" indent="-382543" defTabSz="912703">
              <a:defRPr/>
            </a:pPr>
            <a:r>
              <a:rPr lang="en-US" dirty="0">
                <a:solidFill>
                  <a:srgbClr val="6C6C6C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778526294"/>
      </p:ext>
    </p:extLst>
  </p:cSld>
  <p:clrMapOvr>
    <a:masterClrMapping/>
  </p:clrMapOvr>
  <p:transition>
    <p:fade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8CE9F6-3A9E-4590-88FB-86E8AD2ED514}"/>
              </a:ext>
            </a:extLst>
          </p:cNvPr>
          <p:cNvSpPr txBox="1"/>
          <p:nvPr/>
        </p:nvSpPr>
        <p:spPr>
          <a:xfrm>
            <a:off x="640079" y="2053641"/>
            <a:ext cx="3669161" cy="27600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>
                <a:solidFill>
                  <a:schemeClr val="bg1"/>
                </a:solidFill>
              </a:rPr>
              <a:t>Publishing</a:t>
            </a:r>
            <a:endParaRPr lang="en-US" sz="600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696B44-F889-4819-9097-D4506E10DA93}"/>
              </a:ext>
            </a:extLst>
          </p:cNvPr>
          <p:cNvSpPr txBox="1"/>
          <p:nvPr/>
        </p:nvSpPr>
        <p:spPr>
          <a:xfrm>
            <a:off x="6090574" y="801866"/>
            <a:ext cx="5306084" cy="5230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91206748"/>
      </p:ext>
    </p:extLst>
  </p:cSld>
  <p:clrMapOvr>
    <a:masterClrMapping/>
  </p:clrMapOvr>
  <p:transition>
    <p:fade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DeloitteW">
            <a:extLst>
              <a:ext uri="{FF2B5EF4-FFF2-40B4-BE49-F238E27FC236}">
                <a16:creationId xmlns:a16="http://schemas.microsoft.com/office/drawing/2014/main" id="{C54E8C3A-E844-4EA6-826B-E4EE3F9ACD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0" cy="0"/>
          </a:xfrm>
          <a:prstGeom prst="rect">
            <a:avLst/>
          </a:prstGeom>
        </p:spPr>
      </p:pic>
      <p:pic>
        <p:nvPicPr>
          <p:cNvPr id="22" name="DeloitteW">
            <a:extLst>
              <a:ext uri="{FF2B5EF4-FFF2-40B4-BE49-F238E27FC236}">
                <a16:creationId xmlns:a16="http://schemas.microsoft.com/office/drawing/2014/main" id="{91B99540-34C3-4F51-9CB9-69C786811F4C}"/>
              </a:ext>
            </a:extLst>
          </p:cNvPr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9608" y="191165"/>
            <a:ext cx="2219194" cy="529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924653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object 3">
            <a:extLst>
              <a:ext uri="{FF2B5EF4-FFF2-40B4-BE49-F238E27FC236}">
                <a16:creationId xmlns:a16="http://schemas.microsoft.com/office/drawing/2014/main" id="{02A84614-FE9B-4E68-A615-E14FFA600421}"/>
              </a:ext>
            </a:extLst>
          </p:cNvPr>
          <p:cNvSpPr txBox="1"/>
          <p:nvPr/>
        </p:nvSpPr>
        <p:spPr>
          <a:xfrm>
            <a:off x="314487" y="1068853"/>
            <a:ext cx="4996815" cy="5025094"/>
          </a:xfrm>
          <a:prstGeom prst="rect">
            <a:avLst/>
          </a:prstGeom>
        </p:spPr>
        <p:txBody>
          <a:bodyPr vert="horz" wrap="square" lIns="0" tIns="74295" rIns="0" bIns="0" rtlCol="0" anchor="t">
            <a:spAutoFit/>
          </a:bodyPr>
          <a:lstStyle/>
          <a:p>
            <a:pPr marL="240665" marR="71120" indent="-228600">
              <a:spcBef>
                <a:spcPts val="58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lang="es-419" sz="1400" b="1" spc="-25" dirty="0">
                <a:solidFill>
                  <a:srgbClr val="012169"/>
                </a:solidFill>
                <a:cs typeface="Calibri"/>
              </a:rPr>
              <a:t>BI Tools</a:t>
            </a:r>
            <a:r>
              <a:rPr sz="1400" b="1" spc="-25" dirty="0">
                <a:solidFill>
                  <a:srgbClr val="012169"/>
                </a:solidFill>
                <a:cs typeface="Calibri"/>
              </a:rPr>
              <a:t> </a:t>
            </a:r>
            <a:r>
              <a:rPr sz="1400" b="1" spc="-5" dirty="0">
                <a:solidFill>
                  <a:srgbClr val="012169"/>
                </a:solidFill>
                <a:cs typeface="Calibri"/>
              </a:rPr>
              <a:t>Desktop</a:t>
            </a:r>
            <a:r>
              <a:rPr sz="1400" spc="-5" dirty="0">
                <a:solidFill>
                  <a:srgbClr val="012169"/>
                </a:solidFill>
                <a:cs typeface="Calibri"/>
              </a:rPr>
              <a:t>: </a:t>
            </a:r>
            <a:r>
              <a:rPr sz="1400" spc="-10" dirty="0">
                <a:cs typeface="Calibri"/>
              </a:rPr>
              <a:t>Allows </a:t>
            </a:r>
            <a:r>
              <a:rPr sz="1400" dirty="0">
                <a:cs typeface="Calibri"/>
              </a:rPr>
              <a:t>one </a:t>
            </a:r>
            <a:r>
              <a:rPr sz="1400" spc="-15" dirty="0">
                <a:cs typeface="Calibri"/>
              </a:rPr>
              <a:t>to create </a:t>
            </a:r>
            <a:r>
              <a:rPr lang="en-US" sz="1400" spc="-15" dirty="0">
                <a:cs typeface="Calibri"/>
              </a:rPr>
              <a:t>and publish </a:t>
            </a:r>
            <a:r>
              <a:rPr sz="1400" dirty="0">
                <a:cs typeface="Calibri"/>
              </a:rPr>
              <a:t>charts</a:t>
            </a:r>
            <a:r>
              <a:rPr lang="en-US" sz="1400" dirty="0">
                <a:cs typeface="Calibri"/>
              </a:rPr>
              <a:t> and </a:t>
            </a:r>
            <a:r>
              <a:rPr sz="1400" spc="-5" dirty="0">
                <a:cs typeface="Calibri"/>
              </a:rPr>
              <a:t>dashboards</a:t>
            </a:r>
            <a:r>
              <a:rPr lang="en-US" sz="1400" spc="-5" dirty="0">
                <a:cs typeface="Calibri"/>
              </a:rPr>
              <a:t>.</a:t>
            </a:r>
          </a:p>
          <a:p>
            <a:pPr marL="241300" marR="28575" indent="-228600">
              <a:spcBef>
                <a:spcPts val="97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lang="es-419" sz="1400" b="1" spc="-25" dirty="0">
                <a:solidFill>
                  <a:srgbClr val="012169"/>
                </a:solidFill>
                <a:cs typeface="Calibri"/>
              </a:rPr>
              <a:t>BI Tools</a:t>
            </a:r>
            <a:r>
              <a:rPr sz="1400" b="1" spc="-25" dirty="0">
                <a:solidFill>
                  <a:srgbClr val="012169"/>
                </a:solidFill>
                <a:cs typeface="Calibri"/>
              </a:rPr>
              <a:t> </a:t>
            </a:r>
            <a:r>
              <a:rPr sz="1400" b="1" spc="-10" dirty="0">
                <a:solidFill>
                  <a:srgbClr val="012169"/>
                </a:solidFill>
                <a:cs typeface="Calibri"/>
              </a:rPr>
              <a:t>Reader</a:t>
            </a:r>
            <a:r>
              <a:rPr sz="1400" spc="-10" dirty="0">
                <a:solidFill>
                  <a:srgbClr val="012169"/>
                </a:solidFill>
                <a:cs typeface="Calibri"/>
              </a:rPr>
              <a:t>:</a:t>
            </a:r>
            <a:r>
              <a:rPr sz="1400" spc="-10" dirty="0">
                <a:cs typeface="Calibri"/>
              </a:rPr>
              <a:t> Allows </a:t>
            </a:r>
            <a:r>
              <a:rPr sz="1400" dirty="0">
                <a:cs typeface="Calibri"/>
              </a:rPr>
              <a:t>one </a:t>
            </a:r>
            <a:r>
              <a:rPr sz="1400" spc="-15" dirty="0">
                <a:cs typeface="Calibri"/>
              </a:rPr>
              <a:t>to </a:t>
            </a:r>
            <a:r>
              <a:rPr sz="1400" spc="-10" dirty="0">
                <a:cs typeface="Calibri"/>
              </a:rPr>
              <a:t>view  visualizations </a:t>
            </a:r>
            <a:r>
              <a:rPr sz="1400" dirty="0">
                <a:cs typeface="Calibri"/>
              </a:rPr>
              <a:t>and </a:t>
            </a:r>
            <a:r>
              <a:rPr sz="1400" spc="-10" dirty="0">
                <a:cs typeface="Calibri"/>
              </a:rPr>
              <a:t>workbooks </a:t>
            </a:r>
            <a:r>
              <a:rPr sz="1400" spc="-15" dirty="0">
                <a:cs typeface="Calibri"/>
              </a:rPr>
              <a:t>generated </a:t>
            </a:r>
            <a:r>
              <a:rPr sz="1400" dirty="0">
                <a:cs typeface="Calibri"/>
              </a:rPr>
              <a:t>using  </a:t>
            </a:r>
            <a:r>
              <a:rPr lang="es-419" sz="1400" spc="-25" dirty="0">
                <a:cs typeface="Calibri"/>
              </a:rPr>
              <a:t>BI Tools</a:t>
            </a:r>
            <a:r>
              <a:rPr sz="1400" spc="-25" dirty="0">
                <a:cs typeface="Calibri"/>
              </a:rPr>
              <a:t> </a:t>
            </a:r>
            <a:r>
              <a:rPr sz="1400" spc="-5" dirty="0">
                <a:cs typeface="Calibri"/>
              </a:rPr>
              <a:t>Public or </a:t>
            </a:r>
            <a:r>
              <a:rPr lang="es-419" sz="1400" spc="-25" dirty="0">
                <a:cs typeface="Calibri"/>
              </a:rPr>
              <a:t>BI Tools</a:t>
            </a:r>
            <a:r>
              <a:rPr sz="1400" spc="30" dirty="0">
                <a:cs typeface="Calibri"/>
              </a:rPr>
              <a:t> </a:t>
            </a:r>
            <a:r>
              <a:rPr sz="1400" spc="-10" dirty="0">
                <a:cs typeface="Calibri"/>
              </a:rPr>
              <a:t>Desktop</a:t>
            </a:r>
            <a:endParaRPr lang="en-US" sz="1400" spc="-10" dirty="0">
              <a:cs typeface="Calibri"/>
            </a:endParaRPr>
          </a:p>
          <a:p>
            <a:pPr marL="241300" marR="361950" indent="-228600">
              <a:spcBef>
                <a:spcPts val="154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lang="es-419" sz="1400" b="1" spc="-25" dirty="0">
                <a:solidFill>
                  <a:srgbClr val="012169"/>
                </a:solidFill>
                <a:cs typeface="Calibri"/>
              </a:rPr>
              <a:t>BI Tools</a:t>
            </a:r>
            <a:r>
              <a:rPr sz="1400" b="1" spc="-25" dirty="0">
                <a:solidFill>
                  <a:srgbClr val="012169"/>
                </a:solidFill>
                <a:cs typeface="Calibri"/>
              </a:rPr>
              <a:t> </a:t>
            </a:r>
            <a:r>
              <a:rPr sz="1400" b="1" dirty="0">
                <a:solidFill>
                  <a:srgbClr val="012169"/>
                </a:solidFill>
                <a:cs typeface="Calibri"/>
              </a:rPr>
              <a:t>Public</a:t>
            </a:r>
            <a:r>
              <a:rPr sz="1400" dirty="0">
                <a:solidFill>
                  <a:srgbClr val="012169"/>
                </a:solidFill>
                <a:cs typeface="Calibri"/>
              </a:rPr>
              <a:t>:</a:t>
            </a:r>
            <a:r>
              <a:rPr sz="1400" dirty="0">
                <a:cs typeface="Calibri"/>
              </a:rPr>
              <a:t> </a:t>
            </a:r>
            <a:r>
              <a:rPr sz="1400" spc="-5" dirty="0">
                <a:cs typeface="Calibri"/>
              </a:rPr>
              <a:t>It is </a:t>
            </a:r>
            <a:r>
              <a:rPr sz="1400" dirty="0">
                <a:cs typeface="Calibri"/>
              </a:rPr>
              <a:t>a </a:t>
            </a:r>
            <a:r>
              <a:rPr sz="1400" spc="-10" dirty="0">
                <a:cs typeface="Calibri"/>
              </a:rPr>
              <a:t>free </a:t>
            </a:r>
            <a:r>
              <a:rPr sz="1400" dirty="0">
                <a:cs typeface="Calibri"/>
              </a:rPr>
              <a:t>service </a:t>
            </a:r>
            <a:r>
              <a:rPr sz="1400" spc="-5" dirty="0">
                <a:cs typeface="Calibri"/>
              </a:rPr>
              <a:t>that lets  </a:t>
            </a:r>
            <a:r>
              <a:rPr sz="1400" spc="-10" dirty="0">
                <a:cs typeface="Calibri"/>
              </a:rPr>
              <a:t>anyone </a:t>
            </a:r>
            <a:r>
              <a:rPr sz="1400" spc="-15" dirty="0">
                <a:cs typeface="Calibri"/>
              </a:rPr>
              <a:t>create </a:t>
            </a:r>
            <a:r>
              <a:rPr sz="1400" dirty="0">
                <a:cs typeface="Calibri"/>
              </a:rPr>
              <a:t>and </a:t>
            </a:r>
            <a:r>
              <a:rPr sz="1400" spc="-5" dirty="0">
                <a:cs typeface="Calibri"/>
              </a:rPr>
              <a:t>publish </a:t>
            </a:r>
            <a:r>
              <a:rPr sz="1400" spc="-15" dirty="0">
                <a:cs typeface="Calibri"/>
              </a:rPr>
              <a:t>interactive data  </a:t>
            </a:r>
            <a:r>
              <a:rPr sz="1400" spc="-10" dirty="0">
                <a:cs typeface="Calibri"/>
              </a:rPr>
              <a:t>visualizations </a:t>
            </a:r>
            <a:r>
              <a:rPr sz="1400" spc="-15" dirty="0">
                <a:cs typeface="Calibri"/>
              </a:rPr>
              <a:t>to </a:t>
            </a:r>
            <a:r>
              <a:rPr sz="1400" dirty="0">
                <a:cs typeface="Calibri"/>
              </a:rPr>
              <a:t>the </a:t>
            </a:r>
            <a:r>
              <a:rPr sz="1400" spc="-10" dirty="0">
                <a:cs typeface="Calibri"/>
              </a:rPr>
              <a:t>web </a:t>
            </a:r>
            <a:r>
              <a:rPr sz="1400" dirty="0">
                <a:cs typeface="Calibri"/>
              </a:rPr>
              <a:t>but </a:t>
            </a:r>
            <a:r>
              <a:rPr sz="1400" spc="-5" dirty="0">
                <a:cs typeface="Calibri"/>
              </a:rPr>
              <a:t>cannot </a:t>
            </a:r>
            <a:r>
              <a:rPr sz="1400" spc="-20" dirty="0">
                <a:cs typeface="Calibri"/>
              </a:rPr>
              <a:t>save </a:t>
            </a:r>
            <a:r>
              <a:rPr sz="1400" spc="-5" dirty="0">
                <a:cs typeface="Calibri"/>
              </a:rPr>
              <a:t>locally</a:t>
            </a:r>
            <a:r>
              <a:rPr lang="en-US" sz="1400" spc="-5" dirty="0">
                <a:cs typeface="Calibri"/>
              </a:rPr>
              <a:t>.</a:t>
            </a:r>
          </a:p>
          <a:p>
            <a:pPr marL="241300" marR="80645" indent="-229235">
              <a:spcBef>
                <a:spcPts val="99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lang="es-419" sz="1400" b="1" spc="-25" dirty="0">
                <a:solidFill>
                  <a:srgbClr val="012169"/>
                </a:solidFill>
                <a:cs typeface="Calibri"/>
              </a:rPr>
              <a:t>BI Tools</a:t>
            </a:r>
            <a:r>
              <a:rPr sz="1400" b="1" spc="-25" dirty="0">
                <a:solidFill>
                  <a:srgbClr val="012169"/>
                </a:solidFill>
                <a:cs typeface="Calibri"/>
              </a:rPr>
              <a:t> </a:t>
            </a:r>
            <a:r>
              <a:rPr sz="1400" b="1" spc="-5" dirty="0">
                <a:solidFill>
                  <a:srgbClr val="012169"/>
                </a:solidFill>
                <a:cs typeface="Calibri"/>
              </a:rPr>
              <a:t>Server:</a:t>
            </a:r>
            <a:r>
              <a:rPr sz="1400" b="1" spc="-5" dirty="0">
                <a:cs typeface="Calibri"/>
              </a:rPr>
              <a:t> </a:t>
            </a:r>
            <a:r>
              <a:rPr sz="1400" spc="-5" dirty="0">
                <a:cs typeface="Calibri"/>
              </a:rPr>
              <a:t>This is mainly used </a:t>
            </a:r>
            <a:r>
              <a:rPr sz="1400" spc="-15" dirty="0">
                <a:cs typeface="Calibri"/>
              </a:rPr>
              <a:t>to </a:t>
            </a:r>
            <a:r>
              <a:rPr sz="1400" spc="-10" dirty="0">
                <a:cs typeface="Calibri"/>
              </a:rPr>
              <a:t>share  visualizations </a:t>
            </a:r>
            <a:r>
              <a:rPr sz="1400" dirty="0">
                <a:cs typeface="Calibri"/>
              </a:rPr>
              <a:t>and </a:t>
            </a:r>
            <a:r>
              <a:rPr sz="1400" spc="-10" dirty="0">
                <a:cs typeface="Calibri"/>
              </a:rPr>
              <a:t>workbooks </a:t>
            </a:r>
            <a:r>
              <a:rPr sz="1400" spc="-5" dirty="0">
                <a:cs typeface="Calibri"/>
              </a:rPr>
              <a:t>which </a:t>
            </a:r>
            <a:r>
              <a:rPr sz="1400" spc="-10" dirty="0">
                <a:cs typeface="Calibri"/>
              </a:rPr>
              <a:t>get  </a:t>
            </a:r>
            <a:r>
              <a:rPr sz="1400" spc="-15" dirty="0">
                <a:cs typeface="Calibri"/>
              </a:rPr>
              <a:t>generated </a:t>
            </a:r>
            <a:r>
              <a:rPr sz="1400" spc="-5" dirty="0">
                <a:cs typeface="Calibri"/>
              </a:rPr>
              <a:t>in </a:t>
            </a:r>
            <a:r>
              <a:rPr sz="1400" dirty="0">
                <a:cs typeface="Calibri"/>
              </a:rPr>
              <a:t>the </a:t>
            </a:r>
            <a:r>
              <a:rPr lang="es-419" sz="1400" spc="-25" dirty="0">
                <a:cs typeface="Calibri"/>
              </a:rPr>
              <a:t>BI Tools</a:t>
            </a:r>
            <a:r>
              <a:rPr sz="1400" spc="-25" dirty="0">
                <a:cs typeface="Calibri"/>
              </a:rPr>
              <a:t> </a:t>
            </a:r>
            <a:r>
              <a:rPr sz="1400" spc="-10" dirty="0">
                <a:cs typeface="Calibri"/>
              </a:rPr>
              <a:t>Desktop </a:t>
            </a:r>
            <a:r>
              <a:rPr sz="1400" spc="-5" dirty="0">
                <a:cs typeface="Calibri"/>
              </a:rPr>
              <a:t>application  throughout </a:t>
            </a:r>
            <a:r>
              <a:rPr sz="1400" dirty="0">
                <a:cs typeface="Calibri"/>
              </a:rPr>
              <a:t>the</a:t>
            </a:r>
            <a:r>
              <a:rPr sz="1400" spc="-45" dirty="0">
                <a:cs typeface="Calibri"/>
              </a:rPr>
              <a:t> </a:t>
            </a:r>
            <a:r>
              <a:rPr sz="1400" spc="-15" dirty="0">
                <a:cs typeface="Calibri"/>
              </a:rPr>
              <a:t>organization</a:t>
            </a:r>
            <a:endParaRPr lang="en-US" sz="1400" spc="-15" dirty="0">
              <a:cs typeface="Calibri"/>
            </a:endParaRPr>
          </a:p>
          <a:p>
            <a:pPr marL="241300" marR="174625" indent="-228600">
              <a:spcBef>
                <a:spcPts val="994"/>
              </a:spcBef>
              <a:buFont typeface="Arial"/>
              <a:buChar char="•"/>
              <a:tabLst>
                <a:tab pos="240665" algn="l"/>
                <a:tab pos="241935" algn="l"/>
              </a:tabLst>
            </a:pPr>
            <a:r>
              <a:rPr lang="es-419" sz="1400" b="1" spc="-25" dirty="0">
                <a:solidFill>
                  <a:srgbClr val="012169"/>
                </a:solidFill>
                <a:cs typeface="Calibri"/>
              </a:rPr>
              <a:t>BI Tools</a:t>
            </a:r>
            <a:r>
              <a:rPr sz="1400" b="1" spc="-25" dirty="0">
                <a:solidFill>
                  <a:srgbClr val="012169"/>
                </a:solidFill>
                <a:cs typeface="Calibri"/>
              </a:rPr>
              <a:t> </a:t>
            </a:r>
            <a:r>
              <a:rPr sz="1400" b="1" spc="-5" dirty="0">
                <a:solidFill>
                  <a:srgbClr val="012169"/>
                </a:solidFill>
                <a:cs typeface="Calibri"/>
              </a:rPr>
              <a:t>Online</a:t>
            </a:r>
            <a:r>
              <a:rPr sz="1400" spc="-5" dirty="0">
                <a:solidFill>
                  <a:srgbClr val="012169"/>
                </a:solidFill>
                <a:cs typeface="Calibri"/>
              </a:rPr>
              <a:t>:</a:t>
            </a:r>
            <a:r>
              <a:rPr sz="1400" spc="-5" dirty="0">
                <a:cs typeface="Calibri"/>
              </a:rPr>
              <a:t> </a:t>
            </a:r>
            <a:r>
              <a:rPr lang="es-419" sz="1400" spc="-25" dirty="0">
                <a:cs typeface="Calibri"/>
              </a:rPr>
              <a:t>BI Tools</a:t>
            </a:r>
            <a:r>
              <a:rPr sz="1400" spc="-25" dirty="0">
                <a:cs typeface="Calibri"/>
              </a:rPr>
              <a:t> </a:t>
            </a:r>
            <a:r>
              <a:rPr sz="1400" dirty="0">
                <a:cs typeface="Calibri"/>
              </a:rPr>
              <a:t>Online </a:t>
            </a:r>
            <a:r>
              <a:rPr sz="1400" spc="-5" dirty="0">
                <a:cs typeface="Calibri"/>
              </a:rPr>
              <a:t>is </a:t>
            </a:r>
            <a:r>
              <a:rPr sz="1400" dirty="0">
                <a:cs typeface="Calibri"/>
              </a:rPr>
              <a:t>a </a:t>
            </a:r>
            <a:r>
              <a:rPr sz="1400" spc="-5" dirty="0">
                <a:cs typeface="Calibri"/>
              </a:rPr>
              <a:t>sharing  </a:t>
            </a:r>
            <a:r>
              <a:rPr sz="1400" spc="-10" dirty="0">
                <a:cs typeface="Calibri"/>
              </a:rPr>
              <a:t>tool. </a:t>
            </a:r>
            <a:r>
              <a:rPr sz="1400" spc="-5" dirty="0">
                <a:cs typeface="Calibri"/>
              </a:rPr>
              <a:t>It </a:t>
            </a:r>
            <a:r>
              <a:rPr sz="1400" dirty="0">
                <a:cs typeface="Calibri"/>
              </a:rPr>
              <a:t>has a </a:t>
            </a:r>
            <a:r>
              <a:rPr sz="1400" spc="-5" dirty="0">
                <a:cs typeface="Calibri"/>
              </a:rPr>
              <a:t>similar usage </a:t>
            </a:r>
            <a:r>
              <a:rPr sz="1400" dirty="0">
                <a:cs typeface="Calibri"/>
              </a:rPr>
              <a:t>as </a:t>
            </a:r>
            <a:r>
              <a:rPr lang="es-419" sz="1400" spc="-25" dirty="0">
                <a:cs typeface="Calibri"/>
              </a:rPr>
              <a:t>BI Tools</a:t>
            </a:r>
            <a:r>
              <a:rPr sz="1400" spc="-25" dirty="0">
                <a:cs typeface="Calibri"/>
              </a:rPr>
              <a:t> </a:t>
            </a:r>
            <a:r>
              <a:rPr sz="1400" spc="-30" dirty="0">
                <a:cs typeface="Calibri"/>
              </a:rPr>
              <a:t>Server,  </a:t>
            </a:r>
            <a:r>
              <a:rPr sz="1400" dirty="0">
                <a:cs typeface="Calibri"/>
              </a:rPr>
              <a:t>but the </a:t>
            </a:r>
            <a:r>
              <a:rPr sz="1400" spc="-15" dirty="0">
                <a:cs typeface="Calibri"/>
              </a:rPr>
              <a:t>data </a:t>
            </a:r>
            <a:r>
              <a:rPr sz="1400" spc="-5" dirty="0">
                <a:cs typeface="Calibri"/>
              </a:rPr>
              <a:t>is </a:t>
            </a:r>
            <a:r>
              <a:rPr sz="1400" spc="-15" dirty="0">
                <a:cs typeface="Calibri"/>
              </a:rPr>
              <a:t>saved </a:t>
            </a:r>
            <a:r>
              <a:rPr sz="1400" spc="-5" dirty="0">
                <a:cs typeface="Calibri"/>
              </a:rPr>
              <a:t>on </a:t>
            </a:r>
            <a:r>
              <a:rPr sz="1400" spc="-10" dirty="0">
                <a:cs typeface="Calibri"/>
              </a:rPr>
              <a:t>servers </a:t>
            </a:r>
            <a:r>
              <a:rPr sz="1400" spc="-5" dirty="0">
                <a:cs typeface="Calibri"/>
              </a:rPr>
              <a:t>which </a:t>
            </a:r>
            <a:r>
              <a:rPr sz="1400" spc="-10" dirty="0">
                <a:cs typeface="Calibri"/>
              </a:rPr>
              <a:t>are  provided </a:t>
            </a:r>
            <a:r>
              <a:rPr sz="1400" spc="-5" dirty="0">
                <a:cs typeface="Calibri"/>
              </a:rPr>
              <a:t>in </a:t>
            </a:r>
            <a:r>
              <a:rPr sz="1400" dirty="0">
                <a:cs typeface="Calibri"/>
              </a:rPr>
              <a:t>the </a:t>
            </a:r>
            <a:r>
              <a:rPr sz="1400" spc="-5" dirty="0">
                <a:cs typeface="Calibri"/>
              </a:rPr>
              <a:t>cloud </a:t>
            </a:r>
            <a:r>
              <a:rPr sz="1400" spc="-10" dirty="0">
                <a:cs typeface="Calibri"/>
              </a:rPr>
              <a:t>maintained </a:t>
            </a:r>
            <a:r>
              <a:rPr sz="1400" spc="-5" dirty="0">
                <a:cs typeface="Calibri"/>
              </a:rPr>
              <a:t>by </a:t>
            </a:r>
            <a:r>
              <a:rPr sz="1400" dirty="0">
                <a:cs typeface="Calibri"/>
              </a:rPr>
              <a:t>the  </a:t>
            </a:r>
            <a:r>
              <a:rPr lang="es-419" sz="1400" spc="-25" dirty="0">
                <a:cs typeface="Calibri"/>
              </a:rPr>
              <a:t>BI Tools</a:t>
            </a:r>
            <a:endParaRPr lang="en-US" sz="1400" spc="-25" dirty="0">
              <a:cs typeface="Calibri"/>
            </a:endParaRPr>
          </a:p>
          <a:p>
            <a:pPr marL="241300" indent="-228600">
              <a:spcBef>
                <a:spcPts val="52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lang="es-419" sz="1400" b="1" spc="-25" dirty="0">
                <a:solidFill>
                  <a:srgbClr val="012169"/>
                </a:solidFill>
                <a:cs typeface="Calibri"/>
              </a:rPr>
              <a:t>BI Tools</a:t>
            </a:r>
            <a:r>
              <a:rPr sz="1400" b="1" spc="-25" dirty="0">
                <a:solidFill>
                  <a:srgbClr val="012169"/>
                </a:solidFill>
                <a:cs typeface="Calibri"/>
              </a:rPr>
              <a:t> </a:t>
            </a:r>
            <a:r>
              <a:rPr sz="1400" b="1" spc="-10" dirty="0">
                <a:solidFill>
                  <a:srgbClr val="012169"/>
                </a:solidFill>
                <a:cs typeface="Calibri"/>
              </a:rPr>
              <a:t>Prep:</a:t>
            </a:r>
            <a:r>
              <a:rPr sz="1400" b="1" spc="-10" dirty="0">
                <a:cs typeface="Calibri"/>
              </a:rPr>
              <a:t> </a:t>
            </a:r>
            <a:r>
              <a:rPr lang="en-US" sz="1400" dirty="0"/>
              <a:t>BI Tools Prep builder is a new product of BI Tools which helps developers to cleanse, blend and transform the raw data from different sources and save the file as output. </a:t>
            </a:r>
            <a:endParaRPr sz="1400" dirty="0">
              <a:cs typeface="Calibri"/>
            </a:endParaRPr>
          </a:p>
        </p:txBody>
      </p:sp>
      <p:sp>
        <p:nvSpPr>
          <p:cNvPr id="31" name="AutoShape 12">
            <a:extLst>
              <a:ext uri="{FF2B5EF4-FFF2-40B4-BE49-F238E27FC236}">
                <a16:creationId xmlns:a16="http://schemas.microsoft.com/office/drawing/2014/main" id="{C7596545-B03B-43F2-8819-BE10C4BAE5B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7422" name="Picture 14">
            <a:extLst>
              <a:ext uri="{FF2B5EF4-FFF2-40B4-BE49-F238E27FC236}">
                <a16:creationId xmlns:a16="http://schemas.microsoft.com/office/drawing/2014/main" id="{8321BC66-F745-40B1-9828-771870C50C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0219" y="802581"/>
            <a:ext cx="6495069" cy="5244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2">
            <a:extLst>
              <a:ext uri="{FF2B5EF4-FFF2-40B4-BE49-F238E27FC236}">
                <a16:creationId xmlns:a16="http://schemas.microsoft.com/office/drawing/2014/main" id="{49E033A4-D16A-45ED-B47E-41F5C474BE70}"/>
              </a:ext>
            </a:extLst>
          </p:cNvPr>
          <p:cNvSpPr txBox="1">
            <a:spLocks/>
          </p:cNvSpPr>
          <p:nvPr/>
        </p:nvSpPr>
        <p:spPr bwMode="gray">
          <a:xfrm>
            <a:off x="403912" y="396783"/>
            <a:ext cx="11252200" cy="30301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219170" rtl="0" eaLnBrk="1" latinLnBrk="0" hangingPunct="1"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accent4"/>
                </a:solidFill>
              </a:rPr>
              <a:t>BI Tools Products Flavors</a:t>
            </a:r>
            <a:endParaRPr lang="en-GB" b="1" dirty="0">
              <a:solidFill>
                <a:srgbClr val="01216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9048664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F0DC2E0-CC55-41D3-803A-99649BAC16A1}"/>
              </a:ext>
            </a:extLst>
          </p:cNvPr>
          <p:cNvSpPr txBox="1"/>
          <p:nvPr/>
        </p:nvSpPr>
        <p:spPr>
          <a:xfrm>
            <a:off x="640079" y="2053641"/>
            <a:ext cx="3669161" cy="27600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 dirty="0">
                <a:solidFill>
                  <a:schemeClr val="bg1"/>
                </a:solidFill>
              </a:rPr>
              <a:t>BI Tools Interface</a:t>
            </a:r>
            <a:r>
              <a:rPr lang="en-US" sz="3600" dirty="0">
                <a:solidFill>
                  <a:schemeClr val="bg1"/>
                </a:solidFill>
              </a:rPr>
              <a:t>​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918C5E3-2C55-4FDB-9D81-D7591AA00076}"/>
              </a:ext>
            </a:extLst>
          </p:cNvPr>
          <p:cNvSpPr txBox="1"/>
          <p:nvPr/>
        </p:nvSpPr>
        <p:spPr>
          <a:xfrm>
            <a:off x="6090574" y="801866"/>
            <a:ext cx="5306084" cy="5230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BI Tools Connections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BigData Connections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Data Pre-Processing</a:t>
            </a:r>
          </a:p>
        </p:txBody>
      </p:sp>
    </p:spTree>
    <p:extLst>
      <p:ext uri="{BB962C8B-B14F-4D97-AF65-F5344CB8AC3E}">
        <p14:creationId xmlns:p14="http://schemas.microsoft.com/office/powerpoint/2010/main" val="3694311250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D3E82D9-93D3-4956-B1FC-7337E886168F}"/>
              </a:ext>
            </a:extLst>
          </p:cNvPr>
          <p:cNvSpPr txBox="1"/>
          <p:nvPr/>
        </p:nvSpPr>
        <p:spPr>
          <a:xfrm>
            <a:off x="505838" y="1235164"/>
            <a:ext cx="2752928" cy="260071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03200" indent="-203200">
              <a:spcBef>
                <a:spcPts val="600"/>
              </a:spcBef>
              <a:buSzPct val="100000"/>
              <a:buFont typeface="Arial"/>
              <a:buChar char="•"/>
            </a:pPr>
            <a:r>
              <a:rPr lang="en-US" sz="1400">
                <a:solidFill>
                  <a:srgbClr val="313131"/>
                </a:solidFill>
              </a:rPr>
              <a:t>Table is a versatile tool, able to connect to most of the servers or files.</a:t>
            </a:r>
          </a:p>
          <a:p>
            <a:pPr marL="203200" indent="-203200">
              <a:spcBef>
                <a:spcPts val="600"/>
              </a:spcBef>
              <a:buSzPct val="100000"/>
              <a:buFont typeface="Arial"/>
              <a:buChar char="•"/>
            </a:pPr>
            <a:r>
              <a:rPr lang="en-US" sz="1400">
                <a:solidFill>
                  <a:srgbClr val="313131"/>
                </a:solidFill>
              </a:rPr>
              <a:t>Few significant connections SAP NetWeaver BW, SAP HANA, OData, Oracle. Google BQ, MySQL etc..</a:t>
            </a:r>
          </a:p>
          <a:p>
            <a:pPr marL="203200" indent="-203200">
              <a:spcBef>
                <a:spcPts val="600"/>
              </a:spcBef>
              <a:buSzPct val="100000"/>
              <a:buFont typeface="Arial"/>
              <a:buChar char="•"/>
            </a:pPr>
            <a:r>
              <a:rPr lang="en-US" sz="1400">
                <a:solidFill>
                  <a:srgbClr val="313131"/>
                </a:solidFill>
              </a:rPr>
              <a:t>It supports generic DB connections using ODBC or JDBC services.</a:t>
            </a:r>
          </a:p>
          <a:p>
            <a:pPr>
              <a:spcBef>
                <a:spcPts val="600"/>
              </a:spcBef>
              <a:buSzPct val="100000"/>
            </a:pPr>
            <a:endParaRPr lang="en-US" sz="1400">
              <a:solidFill>
                <a:srgbClr val="31313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4150E6-1388-46BE-9904-8CD9530D4A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1357" y="1235164"/>
            <a:ext cx="7861954" cy="5084136"/>
          </a:xfrm>
          <a:prstGeom prst="rect">
            <a:avLst/>
          </a:prstGeom>
        </p:spPr>
      </p:pic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67DB4002-697A-401A-98C3-602DF010A26B}"/>
              </a:ext>
            </a:extLst>
          </p:cNvPr>
          <p:cNvSpPr txBox="1">
            <a:spLocks/>
          </p:cNvSpPr>
          <p:nvPr/>
        </p:nvSpPr>
        <p:spPr>
          <a:xfrm>
            <a:off x="427479" y="699797"/>
            <a:ext cx="11252200" cy="303014"/>
          </a:xfrm>
          <a:prstGeom prst="rect">
            <a:avLst/>
          </a:prstGeom>
        </p:spPr>
        <p:txBody>
          <a:bodyPr/>
          <a:lstStyle>
            <a:lvl1pPr marL="0" indent="0" algn="l" defTabSz="1219170" rtl="0" eaLnBrk="1" latinLnBrk="0" hangingPunct="1">
              <a:spcBef>
                <a:spcPts val="0"/>
              </a:spcBef>
              <a:spcAft>
                <a:spcPts val="1333"/>
              </a:spcAft>
              <a:buSzPct val="100000"/>
              <a:buFont typeface="Arial" panose="020B0604020202020204" pitchFamily="34" charset="0"/>
              <a:buNone/>
              <a:defRPr sz="1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1219170" rtl="0" eaLnBrk="1" latinLnBrk="0" hangingPunct="1">
              <a:spcBef>
                <a:spcPts val="0"/>
              </a:spcBef>
              <a:spcAft>
                <a:spcPts val="1333"/>
              </a:spcAft>
              <a:buClrTx/>
              <a:buSzPct val="100000"/>
              <a:buFont typeface="Arial"/>
              <a:buNone/>
              <a:def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35194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75188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ClrTx/>
              <a:buSzPct val="100000"/>
              <a:buFont typeface="Verdana" panose="020B0604030504040204" pitchFamily="34" charset="0"/>
              <a:buChar char="−"/>
              <a:def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0382" indent="-235194" algn="l" defTabSz="1064657" rtl="0" eaLnBrk="1" latinLnBrk="0" hangingPunct="1">
              <a:spcBef>
                <a:spcPts val="0"/>
              </a:spcBef>
              <a:spcAft>
                <a:spcPts val="1333"/>
              </a:spcAft>
              <a:buClrTx/>
              <a:buSzPct val="100000"/>
              <a:buFont typeface="Verdana" panose="020B0604030504040204" pitchFamily="34" charset="0"/>
              <a:buChar char="−"/>
              <a:tabLst/>
              <a:def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10382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10382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10382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10382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>
                <a:solidFill>
                  <a:schemeClr val="tx1">
                    <a:lumMod val="65000"/>
                    <a:lumOff val="35000"/>
                  </a:schemeClr>
                </a:solidFill>
              </a:rPr>
              <a:t>Connection Sources</a:t>
            </a:r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C53141EE-A3EE-4920-A4CC-0838974E520A}"/>
              </a:ext>
            </a:extLst>
          </p:cNvPr>
          <p:cNvSpPr txBox="1">
            <a:spLocks/>
          </p:cNvSpPr>
          <p:nvPr/>
        </p:nvSpPr>
        <p:spPr bwMode="gray">
          <a:xfrm>
            <a:off x="403912" y="396783"/>
            <a:ext cx="11252200" cy="30301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219170" rtl="0" eaLnBrk="1" latinLnBrk="0" hangingPunct="1"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accent4"/>
                </a:solidFill>
              </a:rPr>
              <a:t> BI Tools Connections</a:t>
            </a:r>
            <a:endParaRPr lang="en-GB" b="1" dirty="0">
              <a:solidFill>
                <a:srgbClr val="01216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4042987"/>
      </p:ext>
    </p:extLst>
  </p:cSld>
  <p:clrMapOvr>
    <a:masterClrMapping/>
  </p:clrMapOvr>
  <p:transition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Deloitte 16_9 onscreen">
  <a:themeElements>
    <a:clrScheme name="Deloitte color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6BC25"/>
      </a:accent1>
      <a:accent2>
        <a:srgbClr val="046A38"/>
      </a:accent2>
      <a:accent3>
        <a:srgbClr val="62B5E5"/>
      </a:accent3>
      <a:accent4>
        <a:srgbClr val="012169"/>
      </a:accent4>
      <a:accent5>
        <a:srgbClr val="0097A9"/>
      </a:accent5>
      <a:accent6>
        <a:srgbClr val="75787B"/>
      </a:accent6>
      <a:hlink>
        <a:srgbClr val="00A3E0"/>
      </a:hlink>
      <a:folHlink>
        <a:srgbClr val="954F72"/>
      </a:folHlink>
    </a:clrScheme>
    <a:fontScheme name="Deloitte Powerpoint font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solidFill>
          <a:schemeClr val="accent3"/>
        </a:solidFill>
        <a:ln w="19050" algn="ctr">
          <a:noFill/>
          <a:miter lim="800000"/>
          <a:headEnd/>
          <a:tailEnd/>
        </a:ln>
      </a:spPr>
      <a:bodyPr wrap="square" lIns="88900" tIns="88900" rIns="88900" bIns="88900" rtlCol="0" anchor="ctr"/>
      <a:lstStyle>
        <a:defPPr>
          <a:lnSpc>
            <a:spcPct val="106000"/>
          </a:lnSpc>
          <a:buFont typeface="Wingdings 2" pitchFamily="18" charset="2"/>
          <a:buNone/>
          <a:defRPr sz="1600" b="1" dirty="0" smtClean="0">
            <a:solidFill>
              <a:schemeClr val="bg1"/>
            </a:solidFill>
          </a:defRPr>
        </a:defPPr>
      </a:lstStyle>
    </a:spDef>
    <a:lnDef>
      <a:spPr>
        <a:ln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marL="203200" indent="-203200">
          <a:spcBef>
            <a:spcPts val="600"/>
          </a:spcBef>
          <a:buSzPct val="100000"/>
          <a:buFont typeface="Arial"/>
          <a:buChar char="•"/>
          <a:defRPr dirty="0" smtClean="0">
            <a:solidFill>
              <a:srgbClr val="31313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Deloitte 16_9 onscreen" id="{5BF5B43D-7990-4CDA-BE48-497BCBC1470C}" vid="{BE4EDB12-465C-4398-86A0-E4F2803CBF90}"/>
    </a:ext>
  </a:extLst>
</a:theme>
</file>

<file path=ppt/theme/theme6.xml><?xml version="1.0" encoding="utf-8"?>
<a:theme xmlns:a="http://schemas.openxmlformats.org/drawingml/2006/main" name="1_Deloitte 16_9 onscreen">
  <a:themeElements>
    <a:clrScheme name="Deloitte color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6BC25"/>
      </a:accent1>
      <a:accent2>
        <a:srgbClr val="046A38"/>
      </a:accent2>
      <a:accent3>
        <a:srgbClr val="62B5E5"/>
      </a:accent3>
      <a:accent4>
        <a:srgbClr val="012169"/>
      </a:accent4>
      <a:accent5>
        <a:srgbClr val="0097A9"/>
      </a:accent5>
      <a:accent6>
        <a:srgbClr val="75787B"/>
      </a:accent6>
      <a:hlink>
        <a:srgbClr val="00A3E0"/>
      </a:hlink>
      <a:folHlink>
        <a:srgbClr val="954F72"/>
      </a:folHlink>
    </a:clrScheme>
    <a:fontScheme name="Deloitte Powerpoint font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solidFill>
          <a:schemeClr val="accent3"/>
        </a:solidFill>
        <a:ln w="19050" algn="ctr">
          <a:noFill/>
          <a:miter lim="800000"/>
          <a:headEnd/>
          <a:tailEnd/>
        </a:ln>
      </a:spPr>
      <a:bodyPr wrap="square" lIns="88900" tIns="88900" rIns="88900" bIns="88900" rtlCol="0" anchor="ctr"/>
      <a:lstStyle>
        <a:defPPr>
          <a:lnSpc>
            <a:spcPct val="106000"/>
          </a:lnSpc>
          <a:buFont typeface="Wingdings 2" pitchFamily="18" charset="2"/>
          <a:buNone/>
          <a:defRPr sz="1600" b="1" dirty="0" smtClean="0">
            <a:solidFill>
              <a:schemeClr val="bg1"/>
            </a:solidFill>
          </a:defRPr>
        </a:defPPr>
      </a:lstStyle>
    </a:spDef>
    <a:lnDef>
      <a:spPr>
        <a:ln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marL="203200" indent="-203200">
          <a:spcBef>
            <a:spcPts val="600"/>
          </a:spcBef>
          <a:buSzPct val="100000"/>
          <a:buFont typeface="Arial"/>
          <a:buChar char="•"/>
          <a:defRPr dirty="0" smtClean="0">
            <a:solidFill>
              <a:srgbClr val="31313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Deloitte 16_9 onscreen" id="{5BF5B43D-7990-4CDA-BE48-497BCBC1470C}" vid="{BE4EDB12-465C-4398-86A0-E4F2803CBF90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Deloitte colors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86BC25"/>
    </a:accent1>
    <a:accent2>
      <a:srgbClr val="046A38"/>
    </a:accent2>
    <a:accent3>
      <a:srgbClr val="62B5E5"/>
    </a:accent3>
    <a:accent4>
      <a:srgbClr val="012169"/>
    </a:accent4>
    <a:accent5>
      <a:srgbClr val="0097A9"/>
    </a:accent5>
    <a:accent6>
      <a:srgbClr val="75787B"/>
    </a:accent6>
    <a:hlink>
      <a:srgbClr val="00A3E0"/>
    </a:hlink>
    <a:folHlink>
      <a:srgbClr val="954F72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1D76496B642FE418C4FA65A8A3F47CA" ma:contentTypeVersion="7" ma:contentTypeDescription="Create a new document." ma:contentTypeScope="" ma:versionID="bb403521678fda74f7271f515497cb41">
  <xsd:schema xmlns:xsd="http://www.w3.org/2001/XMLSchema" xmlns:xs="http://www.w3.org/2001/XMLSchema" xmlns:p="http://schemas.microsoft.com/office/2006/metadata/properties" xmlns:ns2="732ffc9b-af19-4319-b003-2b0c48c66d46" targetNamespace="http://schemas.microsoft.com/office/2006/metadata/properties" ma:root="true" ma:fieldsID="6ad4fdbd2c3f79a82c0e7ae923e0aec1" ns2:_="">
    <xsd:import namespace="732ffc9b-af19-4319-b003-2b0c48c66d4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AutoTag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32ffc9b-af19-4319-b003-2b0c48c66d4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LengthInSeconds" ma:index="14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7821786-2A3D-4572-8804-A4DCF71C98F2}">
  <ds:schemaRefs>
    <ds:schemaRef ds:uri="994E32D3-2E21-4611-87E1-D68FC0813440"/>
    <ds:schemaRef ds:uri="http://purl.org/dc/elements/1.1/"/>
    <ds:schemaRef ds:uri="0DBE4740-AD0E-4EAB-9055-8EB1C48284D9"/>
    <ds:schemaRef ds:uri="546D9DE3-080E-4EC6-B7DD-508C11F603C7"/>
    <ds:schemaRef ds:uri="7D1768DD-F29E-4DC2-9191-F2636B9FA92C"/>
    <ds:schemaRef ds:uri="http://schemas.microsoft.com/office/2006/metadata/properties"/>
    <ds:schemaRef ds:uri="39C40E9B-856B-46A7-8793-65A6FC1828D8"/>
    <ds:schemaRef ds:uri="3A0186DE-B11E-4A29-9C82-428D45BCA71F"/>
    <ds:schemaRef ds:uri="5A51C775-C49C-428B-8C1E-2F89178D00F4"/>
    <ds:schemaRef ds:uri="http://schemas.microsoft.com/office/2006/documentManagement/types"/>
    <ds:schemaRef ds:uri="83DDB362-4C05-4E52-A8D9-EF2F47978B8D"/>
    <ds:schemaRef ds:uri="7AF0C9C1-571A-469E-93FE-640E88AEF1EC"/>
    <ds:schemaRef ds:uri="http://schemas.microsoft.com/office/infopath/2007/PartnerControls"/>
    <ds:schemaRef ds:uri="http://purl.org/dc/dcmitype/"/>
    <ds:schemaRef ds:uri="http://schemas.openxmlformats.org/package/2006/metadata/core-properties"/>
    <ds:schemaRef ds:uri="a3273937-55e7-450c-ac1f-0f7de532f690"/>
    <ds:schemaRef ds:uri="http://schemas.microsoft.com/sharepoint/v3"/>
    <ds:schemaRef ds:uri="8DD08C88-CC4C-4D35-9129-A70DAA36BE5E"/>
    <ds:schemaRef ds:uri="513ae4d5-443f-4bc1-9f25-8f68dc5aa0c0"/>
    <ds:schemaRef ds:uri="http://purl.org/dc/terms/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721CB8DC-6455-44C5-BDE8-20B801DD619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40D720A-358E-4D34-9DB2-69E4B957E71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32ffc9b-af19-4319-b003-2b0c48c66d4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ea60d57e-af5b-4752-ac57-3e4f28ca11dc}" enabled="1" method="Standard" siteId="{36da45f1-dd2c-4d1f-af13-5abe46b99921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4445</Words>
  <Application>Microsoft Office PowerPoint</Application>
  <PresentationFormat>Widescreen</PresentationFormat>
  <Paragraphs>723</Paragraphs>
  <Slides>66</Slides>
  <Notes>33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6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82" baseType="lpstr">
      <vt:lpstr>ＭＳ Ｐゴシック</vt:lpstr>
      <vt:lpstr>Arial</vt:lpstr>
      <vt:lpstr>Calibri</vt:lpstr>
      <vt:lpstr>Calibri Light</vt:lpstr>
      <vt:lpstr>Segoe</vt:lpstr>
      <vt:lpstr>Verdana</vt:lpstr>
      <vt:lpstr>Verdana </vt:lpstr>
      <vt:lpstr>Wingdings</vt:lpstr>
      <vt:lpstr>Wingdings 2</vt:lpstr>
      <vt:lpstr>Custom Design</vt:lpstr>
      <vt:lpstr>2_Custom Design</vt:lpstr>
      <vt:lpstr>2_Custom Design</vt:lpstr>
      <vt:lpstr>1_Custom Design</vt:lpstr>
      <vt:lpstr>Deloitte 16_9 onscreen</vt:lpstr>
      <vt:lpstr>1_Deloitte 16_9 onscreen</vt:lpstr>
      <vt:lpstr>think-cell Slide</vt:lpstr>
      <vt:lpstr>PowerPoint Presentation</vt:lpstr>
      <vt:lpstr>Contents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Dashboard</vt:lpstr>
      <vt:lpstr>Dashboard (Contd.)</vt:lpstr>
      <vt:lpstr>PowerPoint Presentation</vt:lpstr>
      <vt:lpstr>Drill Down - Level of detail expressions</vt:lpstr>
      <vt:lpstr>PowerPoint Presentation</vt:lpstr>
      <vt:lpstr>Dimension</vt:lpstr>
      <vt:lpstr>Attribute</vt:lpstr>
      <vt:lpstr>Hierarchy</vt:lpstr>
      <vt:lpstr>Dimension Model</vt:lpstr>
      <vt:lpstr>Cube</vt:lpstr>
      <vt:lpstr>A Cube</vt:lpstr>
      <vt:lpstr>Measure Group</vt:lpstr>
      <vt:lpstr>Measure Group</vt:lpstr>
      <vt:lpstr>Top 3 Tenets of Good Cube Design</vt:lpstr>
      <vt:lpstr>Attribute Relationships</vt:lpstr>
      <vt:lpstr>Attribute Relationships (continued) </vt:lpstr>
      <vt:lpstr>Attribute Relationships (continued)</vt:lpstr>
      <vt:lpstr>Attribute Relationships  Where are they used?</vt:lpstr>
      <vt:lpstr>Attribute Relationships Where are they used?</vt:lpstr>
      <vt:lpstr>Attribute Relationships Where are they used? (cont.)</vt:lpstr>
      <vt:lpstr>Attribute Relationships How to set them up?</vt:lpstr>
      <vt:lpstr>Attribute Relationships How to set them up?</vt:lpstr>
      <vt:lpstr>Attribute Relationships Example</vt:lpstr>
      <vt:lpstr>Attribute Relationships Example</vt:lpstr>
      <vt:lpstr>PowerPoint Presentation</vt:lpstr>
      <vt:lpstr>PowerPoint Presentation</vt:lpstr>
      <vt:lpstr>User Defined Hierarchies</vt:lpstr>
      <vt:lpstr>Natural Hierarchies</vt:lpstr>
      <vt:lpstr>Natural Hierarchies  Best Practice for Hierarchy Design</vt:lpstr>
      <vt:lpstr>Best Practices for Cube Design</vt:lpstr>
      <vt:lpstr>Best Practices for Cube Design</vt:lpstr>
      <vt:lpstr>Partitioning</vt:lpstr>
      <vt:lpstr>Benefits of Partitioning</vt:lpstr>
      <vt:lpstr>Best Practices for Partitioning</vt:lpstr>
      <vt:lpstr>Best Practices for Aggregations</vt:lpstr>
      <vt:lpstr>Best Practices for Aggregations</vt:lpstr>
      <vt:lpstr>Agenda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2020-10-16T07:53:36Z</dcterms:created>
  <dcterms:modified xsi:type="dcterms:W3CDTF">2025-05-05T15:05:51Z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0x010100B1D76496B642FE418C4FA65A8A3F47CA</vt:lpwstr>
  </property>
  <property fmtid="{D5CDD505-2E9C-101B-9397-08002B2CF9AE}" pid="3" name="Local Content Type">
    <vt:lpwstr>19291;#United States:Learning|61474979-8857-40a6-a26e-e7ceeaa2f915</vt:lpwstr>
  </property>
  <property fmtid="{D5CDD505-2E9C-101B-9397-08002B2CF9AE}" pid="4" name="Primary Local Client">
    <vt:lpwstr>14540;#United States:Consulting:Enterprise Performance:SAP|6a67bcef-5b66-4cce-8e84-6354c890b451</vt:lpwstr>
  </property>
  <property fmtid="{D5CDD505-2E9C-101B-9397-08002B2CF9AE}" pid="5" name="Badge">
    <vt:lpwstr/>
  </property>
  <property fmtid="{D5CDD505-2E9C-101B-9397-08002B2CF9AE}" pid="6" name="Applicable Geography">
    <vt:lpwstr>375;#Global|f12aef73-b423-4016-a43f-15722d3a0a5e</vt:lpwstr>
  </property>
  <property fmtid="{D5CDD505-2E9C-101B-9397-08002B2CF9AE}" pid="7" name="Secondary Local Indu">
    <vt:lpwstr/>
  </property>
  <property fmtid="{D5CDD505-2E9C-101B-9397-08002B2CF9AE}" pid="8" name="Primary Local Indust">
    <vt:lpwstr/>
  </property>
  <property fmtid="{D5CDD505-2E9C-101B-9397-08002B2CF9AE}" pid="9" name="Geography of Origin">
    <vt:lpwstr>19316;#Americas (Region):United States:United States (US)|8cb0099f-1dbf-4b3c-9b7f-d98051a79fa3</vt:lpwstr>
  </property>
  <property fmtid="{D5CDD505-2E9C-101B-9397-08002B2CF9AE}" pid="10" name="KAM Language">
    <vt:lpwstr>19307;#English (EN) (1787)|b169a262-1aaa-4ccb-9acf-78a36c1d9bab</vt:lpwstr>
  </property>
  <property fmtid="{D5CDD505-2E9C-101B-9397-08002B2CF9AE}" pid="11" name="Primary Global Client">
    <vt:lpwstr>111;#Consulting:Enterprise Technology and Performance:SAP|b2379452-0ebd-41ed-99b7-ccaa296d7cc9</vt:lpwstr>
  </property>
  <property fmtid="{D5CDD505-2E9C-101B-9397-08002B2CF9AE}" pid="12" name="Secondary Global Indu">
    <vt:lpwstr/>
  </property>
  <property fmtid="{D5CDD505-2E9C-101B-9397-08002B2CF9AE}" pid="13" name="Secondary Global Clie">
    <vt:lpwstr/>
  </property>
  <property fmtid="{D5CDD505-2E9C-101B-9397-08002B2CF9AE}" pid="14" name="Primary Global Indust">
    <vt:lpwstr/>
  </property>
  <property fmtid="{D5CDD505-2E9C-101B-9397-08002B2CF9AE}" pid="15" name="Global Content Type">
    <vt:lpwstr>376;#Learning|be51e977-481d-43f9-a894-6171b00365f5</vt:lpwstr>
  </property>
  <property fmtid="{D5CDD505-2E9C-101B-9397-08002B2CF9AE}" pid="16" name="Local Internal Service">
    <vt:lpwstr/>
  </property>
  <property fmtid="{D5CDD505-2E9C-101B-9397-08002B2CF9AE}" pid="17" name="Global Internal Service">
    <vt:lpwstr/>
  </property>
  <property fmtid="{D5CDD505-2E9C-101B-9397-08002B2CF9AE}" pid="18" name="Secondary Local Clie">
    <vt:lpwstr/>
  </property>
  <property fmtid="{D5CDD505-2E9C-101B-9397-08002B2CF9AE}" pid="19" name="IPCO Designation">
    <vt:lpwstr>531;#Internal Use Only unless granted permission by content owner (IPCO Alternative Use Restriction)|f38bdcd6-352a-4923-92e5-9a710e71be95</vt:lpwstr>
  </property>
  <property fmtid="{D5CDD505-2E9C-101B-9397-08002B2CF9AE}" pid="20" name="_dlc_policyId">
    <vt:lpwstr/>
  </property>
  <property fmtid="{D5CDD505-2E9C-101B-9397-08002B2CF9AE}" pid="21" name="ItemRetentionFormula">
    <vt:lpwstr/>
  </property>
  <property fmtid="{D5CDD505-2E9C-101B-9397-08002B2CF9AE}" pid="22" name="Publishing Owning Te">
    <vt:lpwstr>16;#Consulting|7434a3af-136e-42a8-bb53-fcc906dbc283</vt:lpwstr>
  </property>
  <property fmtid="{D5CDD505-2E9C-101B-9397-08002B2CF9AE}" pid="23" name="Publishing Owning Te0">
    <vt:lpwstr>Consulting|7434a3af-136e-42a8-bb53-fcc906dbc283</vt:lpwstr>
  </property>
  <property fmtid="{D5CDD505-2E9C-101B-9397-08002B2CF9AE}" pid="24" name="_docset_NoMedatataSyncRequired">
    <vt:lpwstr>False</vt:lpwstr>
  </property>
  <property fmtid="{D5CDD505-2E9C-101B-9397-08002B2CF9AE}" pid="25" name="MSIP_Label_ea60d57e-af5b-4752-ac57-3e4f28ca11dc_Enabled">
    <vt:lpwstr>true</vt:lpwstr>
  </property>
  <property fmtid="{D5CDD505-2E9C-101B-9397-08002B2CF9AE}" pid="26" name="MSIP_Label_ea60d57e-af5b-4752-ac57-3e4f28ca11dc_SetDate">
    <vt:lpwstr>2021-12-07T15:34:23Z</vt:lpwstr>
  </property>
  <property fmtid="{D5CDD505-2E9C-101B-9397-08002B2CF9AE}" pid="27" name="MSIP_Label_ea60d57e-af5b-4752-ac57-3e4f28ca11dc_Method">
    <vt:lpwstr>Standard</vt:lpwstr>
  </property>
  <property fmtid="{D5CDD505-2E9C-101B-9397-08002B2CF9AE}" pid="28" name="MSIP_Label_ea60d57e-af5b-4752-ac57-3e4f28ca11dc_Name">
    <vt:lpwstr>ea60d57e-af5b-4752-ac57-3e4f28ca11dc</vt:lpwstr>
  </property>
  <property fmtid="{D5CDD505-2E9C-101B-9397-08002B2CF9AE}" pid="29" name="MSIP_Label_ea60d57e-af5b-4752-ac57-3e4f28ca11dc_SiteId">
    <vt:lpwstr>36da45f1-dd2c-4d1f-af13-5abe46b99921</vt:lpwstr>
  </property>
  <property fmtid="{D5CDD505-2E9C-101B-9397-08002B2CF9AE}" pid="30" name="MSIP_Label_ea60d57e-af5b-4752-ac57-3e4f28ca11dc_ActionId">
    <vt:lpwstr>2e7c310a-01ce-425f-9d7f-7cb2f14566e2</vt:lpwstr>
  </property>
  <property fmtid="{D5CDD505-2E9C-101B-9397-08002B2CF9AE}" pid="31" name="MSIP_Label_ea60d57e-af5b-4752-ac57-3e4f28ca11dc_ContentBits">
    <vt:lpwstr>0</vt:lpwstr>
  </property>
</Properties>
</file>